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18288000" cy="10287000"/>
  <p:notesSz cx="6858000" cy="9144000"/>
  <p:embeddedFontLst>
    <p:embeddedFont>
      <p:font typeface="Open Sauce Bold" charset="1" panose="00000800000000000000"/>
      <p:regular r:id="rId33"/>
    </p:embeddedFont>
    <p:embeddedFont>
      <p:font typeface="Arimo" charset="1" panose="020B0604020202020204"/>
      <p:regular r:id="rId34"/>
    </p:embeddedFont>
    <p:embeddedFont>
      <p:font typeface="Open Sauce" charset="1" panose="00000500000000000000"/>
      <p:regular r:id="rId35"/>
    </p:embeddedFont>
    <p:embeddedFont>
      <p:font typeface="Arimo Bold" charset="1" panose="020B0704020202020204"/>
      <p:regular r:id="rId36"/>
    </p:embeddedFont>
    <p:embeddedFont>
      <p:font typeface="Poppins Bold" charset="1" panose="00000800000000000000"/>
      <p:regular r:id="rId37"/>
    </p:embeddedFont>
    <p:embeddedFont>
      <p:font typeface="Open Sans" charset="1" panose="00000000000000000000"/>
      <p:regular r:id="rId38"/>
    </p:embeddedFont>
    <p:embeddedFont>
      <p:font typeface="Open Sauce Bold Italics" charset="1" panose="00000800000000000000"/>
      <p:regular r:id="rId39"/>
    </p:embeddedFont>
    <p:embeddedFont>
      <p:font typeface="Open Sauce Italics" charset="1" panose="00000500000000000000"/>
      <p:regular r:id="rId40"/>
    </p:embeddedFont>
    <p:embeddedFont>
      <p:font typeface="Open Sans Bold" charset="1" panose="0000000000000000000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39.fntdata"/><Relationship Id="rId21" Type="http://schemas.openxmlformats.org/officeDocument/2006/relationships/slide" Target="slides/slide16.xml"/><Relationship Id="rId34" Type="http://schemas.openxmlformats.org/officeDocument/2006/relationships/font" Target="fonts/font34.fntdata"/><Relationship Id="rId42" Type="http://schemas.openxmlformats.org/officeDocument/2006/relationships/customXml" Target="../customXml/item1.xml"/><Relationship Id="rId7" Type="http://schemas.openxmlformats.org/officeDocument/2006/relationships/slide" Target="slides/slide2.xml"/><Relationship Id="rId16" Type="http://schemas.openxmlformats.org/officeDocument/2006/relationships/slide" Target="slides/slide11.xml"/><Relationship Id="rId2" Type="http://schemas.openxmlformats.org/officeDocument/2006/relationships/presProps" Target="presProps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41.fntdata"/><Relationship Id="rId1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37.fntdata"/><Relationship Id="rId40" Type="http://schemas.openxmlformats.org/officeDocument/2006/relationships/font" Target="fonts/font40.fntdata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36.fntdata"/><Relationship Id="rId5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customXml" Target="../customXml/item3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35.fntdata"/><Relationship Id="rId4" Type="http://schemas.openxmlformats.org/officeDocument/2006/relationships/theme" Target="theme/theme1.xml"/><Relationship Id="rId9" Type="http://schemas.openxmlformats.org/officeDocument/2006/relationships/slide" Target="slides/slide4.xml"/><Relationship Id="rId43" Type="http://schemas.openxmlformats.org/officeDocument/2006/relationships/customXml" Target="../customXml/item2.xml"/><Relationship Id="rId8" Type="http://schemas.openxmlformats.org/officeDocument/2006/relationships/slide" Target="slides/slide3.xml"/><Relationship Id="rId3" Type="http://schemas.openxmlformats.org/officeDocument/2006/relationships/viewProps" Target="viewProp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33.fntdata"/><Relationship Id="rId38" Type="http://schemas.openxmlformats.org/officeDocument/2006/relationships/font" Target="fonts/font38.fntdata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4.png" Type="http://schemas.openxmlformats.org/officeDocument/2006/relationships/image"/><Relationship Id="rId5" Target="../media/image21.png" Type="http://schemas.openxmlformats.org/officeDocument/2006/relationships/image"/><Relationship Id="rId6" Target="../media/image23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4.png" Type="http://schemas.openxmlformats.org/officeDocument/2006/relationships/image"/><Relationship Id="rId5" Target="../media/image21.png" Type="http://schemas.openxmlformats.org/officeDocument/2006/relationships/image"/><Relationship Id="rId6" Target="../media/image24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svg" Type="http://schemas.openxmlformats.org/officeDocument/2006/relationships/image"/><Relationship Id="rId11" Target="../media/image31.png" Type="http://schemas.openxmlformats.org/officeDocument/2006/relationships/image"/><Relationship Id="rId12" Target="../media/image32.sv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4.png" Type="http://schemas.openxmlformats.org/officeDocument/2006/relationships/image"/><Relationship Id="rId5" Target="../media/image25.png" Type="http://schemas.openxmlformats.org/officeDocument/2006/relationships/image"/><Relationship Id="rId6" Target="../media/image26.svg" Type="http://schemas.openxmlformats.org/officeDocument/2006/relationships/image"/><Relationship Id="rId7" Target="../media/image27.png" Type="http://schemas.openxmlformats.org/officeDocument/2006/relationships/image"/><Relationship Id="rId8" Target="../media/image28.svg" Type="http://schemas.openxmlformats.org/officeDocument/2006/relationships/image"/><Relationship Id="rId9" Target="../media/image29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svg" Type="http://schemas.openxmlformats.org/officeDocument/2006/relationships/image"/><Relationship Id="rId11" Target="../media/image39.png" Type="http://schemas.openxmlformats.org/officeDocument/2006/relationships/image"/><Relationship Id="rId12" Target="../media/image40.sv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4.png" Type="http://schemas.openxmlformats.org/officeDocument/2006/relationships/image"/><Relationship Id="rId5" Target="../media/image33.png" Type="http://schemas.openxmlformats.org/officeDocument/2006/relationships/image"/><Relationship Id="rId6" Target="../media/image34.svg" Type="http://schemas.openxmlformats.org/officeDocument/2006/relationships/image"/><Relationship Id="rId7" Target="../media/image35.png" Type="http://schemas.openxmlformats.org/officeDocument/2006/relationships/image"/><Relationship Id="rId8" Target="../media/image36.svg" Type="http://schemas.openxmlformats.org/officeDocument/2006/relationships/image"/><Relationship Id="rId9" Target="../media/image37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png" Type="http://schemas.openxmlformats.org/officeDocument/2006/relationships/image"/><Relationship Id="rId11" Target="../media/image47.svg" Type="http://schemas.openxmlformats.org/officeDocument/2006/relationships/image"/><Relationship Id="rId12" Target="../media/image48.png" Type="http://schemas.openxmlformats.org/officeDocument/2006/relationships/image"/><Relationship Id="rId13" Target="../media/image49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.png" Type="http://schemas.openxmlformats.org/officeDocument/2006/relationships/image"/><Relationship Id="rId5" Target="../media/image41.png" Type="http://schemas.openxmlformats.org/officeDocument/2006/relationships/image"/><Relationship Id="rId6" Target="../media/image42.png" Type="http://schemas.openxmlformats.org/officeDocument/2006/relationships/image"/><Relationship Id="rId7" Target="../media/image43.svg" Type="http://schemas.openxmlformats.org/officeDocument/2006/relationships/image"/><Relationship Id="rId8" Target="../media/image44.png" Type="http://schemas.openxmlformats.org/officeDocument/2006/relationships/image"/><Relationship Id="rId9" Target="../media/image45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4.png" Type="http://schemas.openxmlformats.org/officeDocument/2006/relationships/image"/><Relationship Id="rId7" Target="../media/image50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png" Type="http://schemas.openxmlformats.org/officeDocument/2006/relationships/image"/><Relationship Id="rId3" Target="../media/image4.png" Type="http://schemas.openxmlformats.org/officeDocument/2006/relationships/image"/><Relationship Id="rId4" Target="../media/image52.png" Type="http://schemas.openxmlformats.org/officeDocument/2006/relationships/image"/><Relationship Id="rId5" Target="../media/image53.png" Type="http://schemas.openxmlformats.org/officeDocument/2006/relationships/image"/><Relationship Id="rId6" Target="../media/image54.png" Type="http://schemas.openxmlformats.org/officeDocument/2006/relationships/image"/><Relationship Id="rId7" Target="../media/image55.png" Type="http://schemas.openxmlformats.org/officeDocument/2006/relationships/image"/><Relationship Id="rId8" Target="../media/image56.png" Type="http://schemas.openxmlformats.org/officeDocument/2006/relationships/image"/><Relationship Id="rId9" Target="../media/image57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58.png" Type="http://schemas.openxmlformats.org/officeDocument/2006/relationships/image"/><Relationship Id="rId5" Target="../media/image4.png" Type="http://schemas.openxmlformats.org/officeDocument/2006/relationships/image"/><Relationship Id="rId6" Target="../media/image59.png" Type="http://schemas.openxmlformats.org/officeDocument/2006/relationships/image"/><Relationship Id="rId7" Target="../media/image60.svg" Type="http://schemas.openxmlformats.org/officeDocument/2006/relationships/image"/><Relationship Id="rId8" Target="../media/image61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7.pn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4.png" Type="http://schemas.openxmlformats.org/officeDocument/2006/relationships/image"/><Relationship Id="rId5" Target="../media/image62.png" Type="http://schemas.openxmlformats.org/officeDocument/2006/relationships/image"/><Relationship Id="rId6" Target="../media/image63.svg" Type="http://schemas.openxmlformats.org/officeDocument/2006/relationships/image"/><Relationship Id="rId7" Target="../media/image64.png" Type="http://schemas.openxmlformats.org/officeDocument/2006/relationships/image"/><Relationship Id="rId8" Target="../media/image65.png" Type="http://schemas.openxmlformats.org/officeDocument/2006/relationships/image"/><Relationship Id="rId9" Target="../media/image66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4.png" Type="http://schemas.openxmlformats.org/officeDocument/2006/relationships/image"/><Relationship Id="rId5" Target="../media/image68.png" Type="http://schemas.openxmlformats.org/officeDocument/2006/relationships/image"/><Relationship Id="rId6" Target="../media/image69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4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.png" Type="http://schemas.openxmlformats.org/officeDocument/2006/relationships/image"/><Relationship Id="rId5" Target="../media/image70.png" Type="http://schemas.openxmlformats.org/officeDocument/2006/relationships/image"/><Relationship Id="rId6" Target="../media/image71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4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7.svg" Type="http://schemas.openxmlformats.org/officeDocument/2006/relationships/image"/><Relationship Id="rId11" Target="../media/image78.png" Type="http://schemas.openxmlformats.org/officeDocument/2006/relationships/image"/><Relationship Id="rId12" Target="../media/image79.svg" Type="http://schemas.openxmlformats.org/officeDocument/2006/relationships/image"/><Relationship Id="rId13" Target="../media/image80.png" Type="http://schemas.openxmlformats.org/officeDocument/2006/relationships/image"/><Relationship Id="rId14" Target="../media/image81.png" Type="http://schemas.openxmlformats.org/officeDocument/2006/relationships/image"/><Relationship Id="rId15" Target="../media/image82.png" Type="http://schemas.openxmlformats.org/officeDocument/2006/relationships/image"/><Relationship Id="rId16" Target="../media/image83.sv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4.png" Type="http://schemas.openxmlformats.org/officeDocument/2006/relationships/image"/><Relationship Id="rId5" Target="../media/image72.png" Type="http://schemas.openxmlformats.org/officeDocument/2006/relationships/image"/><Relationship Id="rId6" Target="../media/image73.png" Type="http://schemas.openxmlformats.org/officeDocument/2006/relationships/image"/><Relationship Id="rId7" Target="../media/image74.svg" Type="http://schemas.openxmlformats.org/officeDocument/2006/relationships/image"/><Relationship Id="rId8" Target="../media/image75.png" Type="http://schemas.openxmlformats.org/officeDocument/2006/relationships/image"/><Relationship Id="rId9" Target="../media/image76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4.png" Type="http://schemas.openxmlformats.org/officeDocument/2006/relationships/image"/><Relationship Id="rId5" Target="../media/image84.png" Type="http://schemas.openxmlformats.org/officeDocument/2006/relationships/image"/><Relationship Id="rId6" Target="../media/image85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8.png" Type="http://schemas.openxmlformats.org/officeDocument/2006/relationships/image"/><Relationship Id="rId11" Target="../media/image79.svg" Type="http://schemas.openxmlformats.org/officeDocument/2006/relationships/image"/><Relationship Id="rId12" Target="../media/image82.png" Type="http://schemas.openxmlformats.org/officeDocument/2006/relationships/image"/><Relationship Id="rId13" Target="../media/image83.svg" Type="http://schemas.openxmlformats.org/officeDocument/2006/relationships/image"/><Relationship Id="rId14" Target="../media/image86.png" Type="http://schemas.openxmlformats.org/officeDocument/2006/relationships/image"/><Relationship Id="rId15" Target="../media/image87.sv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4.png" Type="http://schemas.openxmlformats.org/officeDocument/2006/relationships/image"/><Relationship Id="rId5" Target="../media/image73.png" Type="http://schemas.openxmlformats.org/officeDocument/2006/relationships/image"/><Relationship Id="rId6" Target="../media/image74.svg" Type="http://schemas.openxmlformats.org/officeDocument/2006/relationships/image"/><Relationship Id="rId7" Target="../media/image75.png" Type="http://schemas.openxmlformats.org/officeDocument/2006/relationships/image"/><Relationship Id="rId8" Target="../media/image76.png" Type="http://schemas.openxmlformats.org/officeDocument/2006/relationships/image"/><Relationship Id="rId9" Target="../media/image77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svg" Type="http://schemas.openxmlformats.org/officeDocument/2006/relationships/image"/><Relationship Id="rId11" Target="../media/image90.png" Type="http://schemas.openxmlformats.org/officeDocument/2006/relationships/image"/><Relationship Id="rId12" Target="../media/image91.sv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4.png" Type="http://schemas.openxmlformats.org/officeDocument/2006/relationships/image"/><Relationship Id="rId5" Target="../media/image88.png" Type="http://schemas.openxmlformats.org/officeDocument/2006/relationships/image"/><Relationship Id="rId6" Target="../media/image89.png" Type="http://schemas.openxmlformats.org/officeDocument/2006/relationships/image"/><Relationship Id="rId7" Target="../media/image25.png" Type="http://schemas.openxmlformats.org/officeDocument/2006/relationships/image"/><Relationship Id="rId8" Target="../media/image26.sv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4.png" Type="http://schemas.openxmlformats.org/officeDocument/2006/relationships/image"/><Relationship Id="rId5" Target="../media/image92.png" Type="http://schemas.openxmlformats.org/officeDocument/2006/relationships/image"/><Relationship Id="rId6" Target="../media/image93.png" Type="http://schemas.openxmlformats.org/officeDocument/2006/relationships/image"/><Relationship Id="rId7" Target="../media/image94.svg" Type="http://schemas.openxmlformats.org/officeDocument/2006/relationships/image"/><Relationship Id="rId8" Target="../media/image95.png" Type="http://schemas.openxmlformats.org/officeDocument/2006/relationships/image"/><Relationship Id="rId9" Target="../media/image96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97.png" Type="http://schemas.openxmlformats.org/officeDocument/2006/relationships/image"/><Relationship Id="rId6" Target="../media/image98.svg" Type="http://schemas.openxmlformats.org/officeDocument/2006/relationships/image"/><Relationship Id="rId7" Target="../media/image4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9.png" Type="http://schemas.openxmlformats.org/officeDocument/2006/relationships/image"/><Relationship Id="rId7" Target="../media/image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svg" Type="http://schemas.openxmlformats.org/officeDocument/2006/relationships/image"/><Relationship Id="rId11" Target="../media/image14.png" Type="http://schemas.openxmlformats.org/officeDocument/2006/relationships/image"/><Relationship Id="rId12" Target="../media/image15.svg" Type="http://schemas.openxmlformats.org/officeDocument/2006/relationships/image"/><Relationship Id="rId13" Target="../media/image4.pn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9.pn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6.png" Type="http://schemas.openxmlformats.org/officeDocument/2006/relationships/image"/><Relationship Id="rId5" Target="../media/image17.png" Type="http://schemas.openxmlformats.org/officeDocument/2006/relationships/image"/><Relationship Id="rId6" Target="../media/image4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6.png" Type="http://schemas.openxmlformats.org/officeDocument/2006/relationships/image"/><Relationship Id="rId5" Target="../media/image18.jpeg" Type="http://schemas.openxmlformats.org/officeDocument/2006/relationships/image"/><Relationship Id="rId6" Target="../media/image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4.png" Type="http://schemas.openxmlformats.org/officeDocument/2006/relationships/image"/><Relationship Id="rId5" Target="../media/image20.png" Type="http://schemas.openxmlformats.org/officeDocument/2006/relationships/image"/><Relationship Id="rId6" Target="../media/image21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20.png" Type="http://schemas.openxmlformats.org/officeDocument/2006/relationships/image"/><Relationship Id="rId5" Target="../media/image4.png" Type="http://schemas.openxmlformats.org/officeDocument/2006/relationships/image"/><Relationship Id="rId6" Target="../media/image2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4AAD">
                <a:alpha val="100000"/>
              </a:srgbClr>
            </a:gs>
            <a:gs pos="100000">
              <a:srgbClr val="4C91ED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614640">
            <a:off x="1105030" y="-4837223"/>
            <a:ext cx="13275971" cy="10548865"/>
          </a:xfrm>
          <a:custGeom>
            <a:avLst/>
            <a:gdLst/>
            <a:ahLst/>
            <a:cxnLst/>
            <a:rect r="r" b="b" t="t" l="l"/>
            <a:pathLst>
              <a:path h="10548865" w="13275971">
                <a:moveTo>
                  <a:pt x="13275971" y="0"/>
                </a:moveTo>
                <a:lnTo>
                  <a:pt x="0" y="0"/>
                </a:lnTo>
                <a:lnTo>
                  <a:pt x="0" y="10548865"/>
                </a:lnTo>
                <a:lnTo>
                  <a:pt x="13275971" y="10548865"/>
                </a:lnTo>
                <a:lnTo>
                  <a:pt x="1327597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7313544" cy="10287000"/>
            <a:chOff x="0" y="0"/>
            <a:chExt cx="1926201" cy="270933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926201" cy="2709333"/>
            </a:xfrm>
            <a:custGeom>
              <a:avLst/>
              <a:gdLst/>
              <a:ahLst/>
              <a:cxnLst/>
              <a:rect r="r" b="b" t="t" l="l"/>
              <a:pathLst>
                <a:path h="2709333" w="1926201">
                  <a:moveTo>
                    <a:pt x="0" y="0"/>
                  </a:moveTo>
                  <a:lnTo>
                    <a:pt x="1926201" y="0"/>
                  </a:lnTo>
                  <a:lnTo>
                    <a:pt x="1926201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true">
              <a:gsLst>
                <a:gs pos="0">
                  <a:srgbClr val="004AAD">
                    <a:alpha val="100000"/>
                  </a:srgbClr>
                </a:gs>
                <a:gs pos="100000">
                  <a:srgbClr val="004AAD">
                    <a:alpha val="0"/>
                  </a:srgbClr>
                </a:gs>
              </a:gsLst>
              <a:lin ang="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1926201" cy="27664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992984" y="859083"/>
            <a:ext cx="9576511" cy="9000332"/>
            <a:chOff x="0" y="0"/>
            <a:chExt cx="7876364" cy="7402476"/>
          </a:xfrm>
        </p:grpSpPr>
        <p:sp>
          <p:nvSpPr>
            <p:cNvPr name="Freeform 7" id="7"/>
            <p:cNvSpPr/>
            <p:nvPr/>
          </p:nvSpPr>
          <p:spPr>
            <a:xfrm flipH="false" flipV="false" rot="-6000">
              <a:off x="175" y="-6084"/>
              <a:ext cx="7879082" cy="7414643"/>
            </a:xfrm>
            <a:custGeom>
              <a:avLst/>
              <a:gdLst/>
              <a:ahLst/>
              <a:cxnLst/>
              <a:rect r="r" b="b" t="t" l="l"/>
              <a:pathLst>
                <a:path h="7414643" w="7879082">
                  <a:moveTo>
                    <a:pt x="455838" y="1"/>
                  </a:moveTo>
                  <a:cubicBezTo>
                    <a:pt x="207484" y="-433"/>
                    <a:pt x="5963" y="187116"/>
                    <a:pt x="5558" y="419059"/>
                  </a:cubicBezTo>
                  <a:lnTo>
                    <a:pt x="1" y="3603229"/>
                  </a:lnTo>
                  <a:cubicBezTo>
                    <a:pt x="-404" y="3835050"/>
                    <a:pt x="200461" y="4023423"/>
                    <a:pt x="448815" y="4023857"/>
                  </a:cubicBezTo>
                  <a:lnTo>
                    <a:pt x="1372432" y="4025469"/>
                  </a:lnTo>
                  <a:cubicBezTo>
                    <a:pt x="1440344" y="4025587"/>
                    <a:pt x="1505429" y="4052679"/>
                    <a:pt x="1553366" y="4100785"/>
                  </a:cubicBezTo>
                  <a:cubicBezTo>
                    <a:pt x="1601304" y="4148890"/>
                    <a:pt x="1628169" y="4214069"/>
                    <a:pt x="1628050" y="4281982"/>
                  </a:cubicBezTo>
                  <a:lnTo>
                    <a:pt x="1623333" y="6984680"/>
                  </a:lnTo>
                  <a:cubicBezTo>
                    <a:pt x="1622929" y="7216501"/>
                    <a:pt x="1823794" y="7404875"/>
                    <a:pt x="2072148" y="7405308"/>
                  </a:cubicBezTo>
                  <a:lnTo>
                    <a:pt x="7420216" y="7414643"/>
                  </a:lnTo>
                  <a:cubicBezTo>
                    <a:pt x="7668437" y="7415076"/>
                    <a:pt x="7869959" y="7227528"/>
                    <a:pt x="7870364" y="6995583"/>
                  </a:cubicBezTo>
                  <a:lnTo>
                    <a:pt x="7879081" y="2000895"/>
                  </a:lnTo>
                  <a:cubicBezTo>
                    <a:pt x="7879486" y="1769074"/>
                    <a:pt x="7678620" y="1580701"/>
                    <a:pt x="7430399" y="1580267"/>
                  </a:cubicBezTo>
                  <a:lnTo>
                    <a:pt x="4568035" y="1575272"/>
                  </a:lnTo>
                  <a:cubicBezTo>
                    <a:pt x="4500122" y="1575153"/>
                    <a:pt x="4435038" y="1548061"/>
                    <a:pt x="4387100" y="1499956"/>
                  </a:cubicBezTo>
                  <a:cubicBezTo>
                    <a:pt x="4339162" y="1451850"/>
                    <a:pt x="4312298" y="1386672"/>
                    <a:pt x="4312416" y="1318759"/>
                  </a:cubicBezTo>
                  <a:lnTo>
                    <a:pt x="4313973" y="426579"/>
                  </a:lnTo>
                  <a:cubicBezTo>
                    <a:pt x="4314378" y="194635"/>
                    <a:pt x="4113513" y="6385"/>
                    <a:pt x="3865291" y="5952"/>
                  </a:cubicBezTo>
                  <a:lnTo>
                    <a:pt x="455838" y="1"/>
                  </a:lnTo>
                  <a:close/>
                </a:path>
              </a:pathLst>
            </a:custGeom>
            <a:blipFill>
              <a:blip r:embed="rId4"/>
              <a:stretch>
                <a:fillRect l="-54173" t="-992" r="-12110" b="-2156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028700" y="3006035"/>
            <a:ext cx="4052070" cy="824159"/>
            <a:chOff x="0" y="0"/>
            <a:chExt cx="1067212" cy="21706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067212" cy="217063"/>
            </a:xfrm>
            <a:custGeom>
              <a:avLst/>
              <a:gdLst/>
              <a:ahLst/>
              <a:cxnLst/>
              <a:rect r="r" b="b" t="t" l="l"/>
              <a:pathLst>
                <a:path h="217063" w="1067212">
                  <a:moveTo>
                    <a:pt x="28659" y="0"/>
                  </a:moveTo>
                  <a:lnTo>
                    <a:pt x="1038553" y="0"/>
                  </a:lnTo>
                  <a:cubicBezTo>
                    <a:pt x="1046154" y="0"/>
                    <a:pt x="1053443" y="3019"/>
                    <a:pt x="1058818" y="8394"/>
                  </a:cubicBezTo>
                  <a:cubicBezTo>
                    <a:pt x="1064193" y="13769"/>
                    <a:pt x="1067212" y="21058"/>
                    <a:pt x="1067212" y="28659"/>
                  </a:cubicBezTo>
                  <a:lnTo>
                    <a:pt x="1067212" y="188403"/>
                  </a:lnTo>
                  <a:cubicBezTo>
                    <a:pt x="1067212" y="196004"/>
                    <a:pt x="1064193" y="203294"/>
                    <a:pt x="1058818" y="208668"/>
                  </a:cubicBezTo>
                  <a:cubicBezTo>
                    <a:pt x="1053443" y="214043"/>
                    <a:pt x="1046154" y="217063"/>
                    <a:pt x="1038553" y="217063"/>
                  </a:cubicBezTo>
                  <a:lnTo>
                    <a:pt x="28659" y="217063"/>
                  </a:lnTo>
                  <a:cubicBezTo>
                    <a:pt x="21058" y="217063"/>
                    <a:pt x="13769" y="214043"/>
                    <a:pt x="8394" y="208668"/>
                  </a:cubicBezTo>
                  <a:cubicBezTo>
                    <a:pt x="3019" y="203294"/>
                    <a:pt x="0" y="196004"/>
                    <a:pt x="0" y="188403"/>
                  </a:cubicBezTo>
                  <a:lnTo>
                    <a:pt x="0" y="28659"/>
                  </a:lnTo>
                  <a:cubicBezTo>
                    <a:pt x="0" y="21058"/>
                    <a:pt x="3019" y="13769"/>
                    <a:pt x="8394" y="8394"/>
                  </a:cubicBezTo>
                  <a:cubicBezTo>
                    <a:pt x="13769" y="3019"/>
                    <a:pt x="21058" y="0"/>
                    <a:pt x="28659" y="0"/>
                  </a:cubicBezTo>
                  <a:close/>
                </a:path>
              </a:pathLst>
            </a:custGeom>
            <a:ln w="952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57150"/>
              <a:ext cx="1067212" cy="2742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628708" y="437210"/>
            <a:ext cx="2277667" cy="1138833"/>
          </a:xfrm>
          <a:custGeom>
            <a:avLst/>
            <a:gdLst/>
            <a:ahLst/>
            <a:cxnLst/>
            <a:rect r="r" b="b" t="t" l="l"/>
            <a:pathLst>
              <a:path h="1138833" w="2277667">
                <a:moveTo>
                  <a:pt x="0" y="0"/>
                </a:moveTo>
                <a:lnTo>
                  <a:pt x="2277667" y="0"/>
                </a:lnTo>
                <a:lnTo>
                  <a:pt x="2277667" y="1138833"/>
                </a:lnTo>
                <a:lnTo>
                  <a:pt x="0" y="11388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28700" y="5425027"/>
            <a:ext cx="7076553" cy="1368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188"/>
              </a:lnSpc>
              <a:spcBef>
                <a:spcPct val="0"/>
              </a:spcBef>
            </a:pPr>
            <a:r>
              <a:rPr lang="en-US" sz="7991" b="true">
                <a:solidFill>
                  <a:srgbClr val="FFDB5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Grip op IBD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6870618"/>
            <a:ext cx="10726071" cy="10619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68"/>
              </a:lnSpc>
              <a:spcBef>
                <a:spcPct val="0"/>
              </a:spcBef>
            </a:pPr>
            <a:r>
              <a:rPr lang="en-US" sz="6191" b="true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Van medicatie tot leefstijl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72840" y="8483752"/>
            <a:ext cx="8463532" cy="7745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1"/>
              </a:lnSpc>
            </a:pPr>
            <a:r>
              <a:rPr lang="en-US" sz="2186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Drs. Robert-Jan Pierik</a:t>
            </a:r>
          </a:p>
          <a:p>
            <a:pPr algn="l">
              <a:lnSpc>
                <a:spcPts val="3061"/>
              </a:lnSpc>
              <a:spcBef>
                <a:spcPct val="0"/>
              </a:spcBef>
            </a:pPr>
            <a:r>
              <a:rPr lang="en-US" sz="2186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Arts-onderzoeker MDL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700" y="3177592"/>
            <a:ext cx="4081820" cy="423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0"/>
              </a:lnSpc>
              <a:spcBef>
                <a:spcPct val="0"/>
              </a:spcBef>
            </a:pPr>
            <a:r>
              <a:rPr lang="en-US" sz="2436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IBD Jongerendag 2026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5702717" y="615889"/>
            <a:ext cx="2046104" cy="390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138"/>
              </a:lnSpc>
              <a:spcBef>
                <a:spcPct val="0"/>
              </a:spcBef>
            </a:pPr>
            <a:r>
              <a:rPr lang="en-US" sz="224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11 april 2026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614640">
            <a:off x="7413367" y="-5636934"/>
            <a:ext cx="13275971" cy="10548865"/>
          </a:xfrm>
          <a:custGeom>
            <a:avLst/>
            <a:gdLst/>
            <a:ahLst/>
            <a:cxnLst/>
            <a:rect r="r" b="b" t="t" l="l"/>
            <a:pathLst>
              <a:path h="10548865" w="13275971">
                <a:moveTo>
                  <a:pt x="13275971" y="0"/>
                </a:moveTo>
                <a:lnTo>
                  <a:pt x="0" y="0"/>
                </a:lnTo>
                <a:lnTo>
                  <a:pt x="0" y="10548865"/>
                </a:lnTo>
                <a:lnTo>
                  <a:pt x="13275971" y="10548865"/>
                </a:lnTo>
                <a:lnTo>
                  <a:pt x="1327597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rnd">
            <a:noFill/>
            <a:prstDash val="solid"/>
            <a:round/>
          </a:ln>
        </p:spPr>
      </p:sp>
      <p:grpSp>
        <p:nvGrpSpPr>
          <p:cNvPr name="Group 3" id="3"/>
          <p:cNvGrpSpPr/>
          <p:nvPr/>
        </p:nvGrpSpPr>
        <p:grpSpPr>
          <a:xfrm rot="0">
            <a:off x="1028700" y="2621468"/>
            <a:ext cx="2980047" cy="6267238"/>
            <a:chOff x="0" y="0"/>
            <a:chExt cx="1402088" cy="294868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02088" cy="2948686"/>
            </a:xfrm>
            <a:custGeom>
              <a:avLst/>
              <a:gdLst/>
              <a:ahLst/>
              <a:cxnLst/>
              <a:rect r="r" b="b" t="t" l="l"/>
              <a:pathLst>
                <a:path h="2948686" w="1402088">
                  <a:moveTo>
                    <a:pt x="67546" y="0"/>
                  </a:moveTo>
                  <a:lnTo>
                    <a:pt x="1334542" y="0"/>
                  </a:lnTo>
                  <a:cubicBezTo>
                    <a:pt x="1371847" y="0"/>
                    <a:pt x="1402088" y="30241"/>
                    <a:pt x="1402088" y="67546"/>
                  </a:cubicBezTo>
                  <a:lnTo>
                    <a:pt x="1402088" y="2881140"/>
                  </a:lnTo>
                  <a:cubicBezTo>
                    <a:pt x="1402088" y="2899054"/>
                    <a:pt x="1394972" y="2916234"/>
                    <a:pt x="1382305" y="2928902"/>
                  </a:cubicBezTo>
                  <a:cubicBezTo>
                    <a:pt x="1369637" y="2941569"/>
                    <a:pt x="1352457" y="2948686"/>
                    <a:pt x="1334542" y="2948686"/>
                  </a:cubicBezTo>
                  <a:lnTo>
                    <a:pt x="67546" y="2948686"/>
                  </a:lnTo>
                  <a:cubicBezTo>
                    <a:pt x="49632" y="2948686"/>
                    <a:pt x="32451" y="2941569"/>
                    <a:pt x="19784" y="2928902"/>
                  </a:cubicBezTo>
                  <a:cubicBezTo>
                    <a:pt x="7116" y="2916234"/>
                    <a:pt x="0" y="2899054"/>
                    <a:pt x="0" y="2881140"/>
                  </a:cubicBezTo>
                  <a:lnTo>
                    <a:pt x="0" y="67546"/>
                  </a:lnTo>
                  <a:cubicBezTo>
                    <a:pt x="0" y="49632"/>
                    <a:pt x="7116" y="32451"/>
                    <a:pt x="19784" y="19784"/>
                  </a:cubicBezTo>
                  <a:cubicBezTo>
                    <a:pt x="32451" y="7116"/>
                    <a:pt x="49632" y="0"/>
                    <a:pt x="67546" y="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1402088" cy="30058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28708" y="437210"/>
            <a:ext cx="1487824" cy="743912"/>
          </a:xfrm>
          <a:custGeom>
            <a:avLst/>
            <a:gdLst/>
            <a:ahLst/>
            <a:cxnLst/>
            <a:rect r="r" b="b" t="t" l="l"/>
            <a:pathLst>
              <a:path h="743912" w="1487824">
                <a:moveTo>
                  <a:pt x="0" y="0"/>
                </a:moveTo>
                <a:lnTo>
                  <a:pt x="1487824" y="0"/>
                </a:lnTo>
                <a:lnTo>
                  <a:pt x="1487824" y="743912"/>
                </a:lnTo>
                <a:lnTo>
                  <a:pt x="0" y="74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32771" y="5294455"/>
            <a:ext cx="2371905" cy="1678123"/>
          </a:xfrm>
          <a:custGeom>
            <a:avLst/>
            <a:gdLst/>
            <a:ahLst/>
            <a:cxnLst/>
            <a:rect r="r" b="b" t="t" l="l"/>
            <a:pathLst>
              <a:path h="1678123" w="2371905">
                <a:moveTo>
                  <a:pt x="0" y="0"/>
                </a:moveTo>
                <a:lnTo>
                  <a:pt x="2371905" y="0"/>
                </a:lnTo>
                <a:lnTo>
                  <a:pt x="2371905" y="1678123"/>
                </a:lnTo>
                <a:lnTo>
                  <a:pt x="0" y="16781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497054" y="4486414"/>
            <a:ext cx="8936497" cy="4635808"/>
          </a:xfrm>
          <a:custGeom>
            <a:avLst/>
            <a:gdLst/>
            <a:ahLst/>
            <a:cxnLst/>
            <a:rect r="r" b="b" t="t" l="l"/>
            <a:pathLst>
              <a:path h="4635808" w="8936497">
                <a:moveTo>
                  <a:pt x="0" y="0"/>
                </a:moveTo>
                <a:lnTo>
                  <a:pt x="8936497" y="0"/>
                </a:lnTo>
                <a:lnTo>
                  <a:pt x="8936497" y="4635808"/>
                </a:lnTo>
                <a:lnTo>
                  <a:pt x="0" y="46358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1695081" y="6992507"/>
            <a:ext cx="957838" cy="5503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14"/>
              </a:lnSpc>
              <a:spcBef>
                <a:spcPct val="0"/>
              </a:spcBef>
            </a:pPr>
            <a:r>
              <a:rPr lang="en-US" sz="3081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03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922295" y="2545268"/>
            <a:ext cx="9006143" cy="6874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86"/>
              </a:lnSpc>
              <a:spcBef>
                <a:spcPct val="0"/>
              </a:spcBef>
            </a:pPr>
            <a:r>
              <a:rPr lang="en-US" sz="4061" b="true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Stoppen van anti-TNF bij </a:t>
            </a:r>
            <a:r>
              <a:rPr lang="en-US" b="true" sz="4061" u="sng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Crohn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612687" y="550058"/>
            <a:ext cx="9198395" cy="862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86"/>
              </a:lnSpc>
              <a:spcBef>
                <a:spcPct val="0"/>
              </a:spcBef>
            </a:pPr>
            <a:r>
              <a:rPr lang="en-US" sz="5061" b="true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Werkt het ook echt?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40782" y="4208993"/>
            <a:ext cx="2555883" cy="5742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71"/>
              </a:lnSpc>
              <a:spcBef>
                <a:spcPct val="0"/>
              </a:spcBef>
            </a:pPr>
            <a:r>
              <a:rPr lang="en-US" b="true" sz="3265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Stoppen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922295" y="3246713"/>
            <a:ext cx="7684431" cy="509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3"/>
              </a:lnSpc>
            </a:pPr>
            <a:r>
              <a:rPr lang="en-US" sz="276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1317 patienten uit 14 studies</a:t>
            </a:r>
          </a:p>
        </p:txBody>
      </p:sp>
      <p:sp>
        <p:nvSpPr>
          <p:cNvPr name="TextBox 14" id="14"/>
          <p:cNvSpPr txBox="true"/>
          <p:nvPr/>
        </p:nvSpPr>
        <p:spPr>
          <a:xfrm rot="-5400000">
            <a:off x="1209620" y="4483004"/>
            <a:ext cx="7684431" cy="3924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29"/>
              </a:lnSpc>
            </a:pPr>
            <a:r>
              <a:rPr lang="en-US" sz="216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Percentage met opvlamming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852865" y="9057565"/>
            <a:ext cx="7684431" cy="3924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29"/>
              </a:lnSpc>
            </a:pPr>
            <a:r>
              <a:rPr lang="en-US" sz="216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Tijd in maanden</a:t>
            </a:r>
          </a:p>
        </p:txBody>
      </p:sp>
      <p:sp>
        <p:nvSpPr>
          <p:cNvPr name="AutoShape 16" id="16"/>
          <p:cNvSpPr/>
          <p:nvPr/>
        </p:nvSpPr>
        <p:spPr>
          <a:xfrm>
            <a:off x="8953263" y="4486414"/>
            <a:ext cx="0" cy="3976070"/>
          </a:xfrm>
          <a:prstGeom prst="line">
            <a:avLst/>
          </a:prstGeom>
          <a:ln cap="flat" w="28575">
            <a:solidFill>
              <a:srgbClr val="BD1414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AutoShape 17" id="17"/>
          <p:cNvSpPr/>
          <p:nvPr/>
        </p:nvSpPr>
        <p:spPr>
          <a:xfrm>
            <a:off x="12026052" y="4486414"/>
            <a:ext cx="0" cy="3976070"/>
          </a:xfrm>
          <a:prstGeom prst="line">
            <a:avLst/>
          </a:prstGeom>
          <a:ln cap="flat" w="28575">
            <a:solidFill>
              <a:srgbClr val="BD1414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TextBox 18" id="18"/>
          <p:cNvSpPr txBox="true"/>
          <p:nvPr/>
        </p:nvSpPr>
        <p:spPr>
          <a:xfrm rot="0">
            <a:off x="8002098" y="5239946"/>
            <a:ext cx="7684431" cy="509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3"/>
              </a:lnSpc>
            </a:pPr>
            <a:r>
              <a:rPr lang="en-US" sz="2761" b="true">
                <a:solidFill>
                  <a:srgbClr val="BD1414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38%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973089" y="4583969"/>
            <a:ext cx="7684431" cy="509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3"/>
              </a:lnSpc>
            </a:pPr>
            <a:r>
              <a:rPr lang="en-US" sz="2761" b="true">
                <a:solidFill>
                  <a:srgbClr val="BD1414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52%</a:t>
            </a:r>
          </a:p>
        </p:txBody>
      </p:sp>
    </p:spTree>
  </p:cSld>
  <p:clrMapOvr>
    <a:masterClrMapping/>
  </p:clrMapOvr>
  <p:transition spd="fast">
    <p:fade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614640">
            <a:off x="7413367" y="-5636934"/>
            <a:ext cx="13275971" cy="10548865"/>
          </a:xfrm>
          <a:custGeom>
            <a:avLst/>
            <a:gdLst/>
            <a:ahLst/>
            <a:cxnLst/>
            <a:rect r="r" b="b" t="t" l="l"/>
            <a:pathLst>
              <a:path h="10548865" w="13275971">
                <a:moveTo>
                  <a:pt x="13275971" y="0"/>
                </a:moveTo>
                <a:lnTo>
                  <a:pt x="0" y="0"/>
                </a:lnTo>
                <a:lnTo>
                  <a:pt x="0" y="10548865"/>
                </a:lnTo>
                <a:lnTo>
                  <a:pt x="13275971" y="10548865"/>
                </a:lnTo>
                <a:lnTo>
                  <a:pt x="1327597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rnd">
            <a:noFill/>
            <a:prstDash val="solid"/>
            <a:round/>
          </a:ln>
        </p:spPr>
      </p:sp>
      <p:grpSp>
        <p:nvGrpSpPr>
          <p:cNvPr name="Group 3" id="3"/>
          <p:cNvGrpSpPr/>
          <p:nvPr/>
        </p:nvGrpSpPr>
        <p:grpSpPr>
          <a:xfrm rot="0">
            <a:off x="1028700" y="2621468"/>
            <a:ext cx="2980047" cy="6267238"/>
            <a:chOff x="0" y="0"/>
            <a:chExt cx="1402088" cy="294868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02088" cy="2948686"/>
            </a:xfrm>
            <a:custGeom>
              <a:avLst/>
              <a:gdLst/>
              <a:ahLst/>
              <a:cxnLst/>
              <a:rect r="r" b="b" t="t" l="l"/>
              <a:pathLst>
                <a:path h="2948686" w="1402088">
                  <a:moveTo>
                    <a:pt x="67546" y="0"/>
                  </a:moveTo>
                  <a:lnTo>
                    <a:pt x="1334542" y="0"/>
                  </a:lnTo>
                  <a:cubicBezTo>
                    <a:pt x="1371847" y="0"/>
                    <a:pt x="1402088" y="30241"/>
                    <a:pt x="1402088" y="67546"/>
                  </a:cubicBezTo>
                  <a:lnTo>
                    <a:pt x="1402088" y="2881140"/>
                  </a:lnTo>
                  <a:cubicBezTo>
                    <a:pt x="1402088" y="2899054"/>
                    <a:pt x="1394972" y="2916234"/>
                    <a:pt x="1382305" y="2928902"/>
                  </a:cubicBezTo>
                  <a:cubicBezTo>
                    <a:pt x="1369637" y="2941569"/>
                    <a:pt x="1352457" y="2948686"/>
                    <a:pt x="1334542" y="2948686"/>
                  </a:cubicBezTo>
                  <a:lnTo>
                    <a:pt x="67546" y="2948686"/>
                  </a:lnTo>
                  <a:cubicBezTo>
                    <a:pt x="49632" y="2948686"/>
                    <a:pt x="32451" y="2941569"/>
                    <a:pt x="19784" y="2928902"/>
                  </a:cubicBezTo>
                  <a:cubicBezTo>
                    <a:pt x="7116" y="2916234"/>
                    <a:pt x="0" y="2899054"/>
                    <a:pt x="0" y="2881140"/>
                  </a:cubicBezTo>
                  <a:lnTo>
                    <a:pt x="0" y="67546"/>
                  </a:lnTo>
                  <a:cubicBezTo>
                    <a:pt x="0" y="49632"/>
                    <a:pt x="7116" y="32451"/>
                    <a:pt x="19784" y="19784"/>
                  </a:cubicBezTo>
                  <a:cubicBezTo>
                    <a:pt x="32451" y="7116"/>
                    <a:pt x="49632" y="0"/>
                    <a:pt x="67546" y="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1402088" cy="30058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28708" y="437210"/>
            <a:ext cx="1487824" cy="743912"/>
          </a:xfrm>
          <a:custGeom>
            <a:avLst/>
            <a:gdLst/>
            <a:ahLst/>
            <a:cxnLst/>
            <a:rect r="r" b="b" t="t" l="l"/>
            <a:pathLst>
              <a:path h="743912" w="1487824">
                <a:moveTo>
                  <a:pt x="0" y="0"/>
                </a:moveTo>
                <a:lnTo>
                  <a:pt x="1487824" y="0"/>
                </a:lnTo>
                <a:lnTo>
                  <a:pt x="1487824" y="743912"/>
                </a:lnTo>
                <a:lnTo>
                  <a:pt x="0" y="74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32771" y="5294455"/>
            <a:ext cx="2371905" cy="1678123"/>
          </a:xfrm>
          <a:custGeom>
            <a:avLst/>
            <a:gdLst/>
            <a:ahLst/>
            <a:cxnLst/>
            <a:rect r="r" b="b" t="t" l="l"/>
            <a:pathLst>
              <a:path h="1678123" w="2371905">
                <a:moveTo>
                  <a:pt x="0" y="0"/>
                </a:moveTo>
                <a:lnTo>
                  <a:pt x="2371905" y="0"/>
                </a:lnTo>
                <a:lnTo>
                  <a:pt x="2371905" y="1678123"/>
                </a:lnTo>
                <a:lnTo>
                  <a:pt x="0" y="16781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584931" y="4105566"/>
            <a:ext cx="7021794" cy="5018674"/>
          </a:xfrm>
          <a:custGeom>
            <a:avLst/>
            <a:gdLst/>
            <a:ahLst/>
            <a:cxnLst/>
            <a:rect r="r" b="b" t="t" l="l"/>
            <a:pathLst>
              <a:path h="5018674" w="7021794">
                <a:moveTo>
                  <a:pt x="0" y="0"/>
                </a:moveTo>
                <a:lnTo>
                  <a:pt x="7021795" y="0"/>
                </a:lnTo>
                <a:lnTo>
                  <a:pt x="7021795" y="5018674"/>
                </a:lnTo>
                <a:lnTo>
                  <a:pt x="0" y="50186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59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1695081" y="6992507"/>
            <a:ext cx="957838" cy="5503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14"/>
              </a:lnSpc>
              <a:spcBef>
                <a:spcPct val="0"/>
              </a:spcBef>
            </a:pPr>
            <a:r>
              <a:rPr lang="en-US" sz="3081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03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922295" y="2545268"/>
            <a:ext cx="10518946" cy="6874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86"/>
              </a:lnSpc>
              <a:spcBef>
                <a:spcPct val="0"/>
              </a:spcBef>
            </a:pPr>
            <a:r>
              <a:rPr lang="en-US" sz="4061" b="true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Stoppen van anti-TNF bij </a:t>
            </a:r>
            <a:r>
              <a:rPr lang="en-US" b="true" sz="4061" u="sng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colitis ulcerosa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612687" y="550058"/>
            <a:ext cx="9198395" cy="862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86"/>
              </a:lnSpc>
              <a:spcBef>
                <a:spcPct val="0"/>
              </a:spcBef>
            </a:pPr>
            <a:r>
              <a:rPr lang="en-US" sz="5061" b="true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Werkt het ook echt?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40782" y="4208993"/>
            <a:ext cx="2555883" cy="5742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71"/>
              </a:lnSpc>
              <a:spcBef>
                <a:spcPct val="0"/>
              </a:spcBef>
            </a:pPr>
            <a:r>
              <a:rPr lang="en-US" b="true" sz="3265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Stoppen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922295" y="3246713"/>
            <a:ext cx="7684431" cy="509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3"/>
              </a:lnSpc>
            </a:pPr>
            <a:r>
              <a:rPr lang="en-US" sz="276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511 patienten uit 6 studies</a:t>
            </a:r>
          </a:p>
        </p:txBody>
      </p:sp>
      <p:sp>
        <p:nvSpPr>
          <p:cNvPr name="TextBox 14" id="14"/>
          <p:cNvSpPr txBox="true"/>
          <p:nvPr/>
        </p:nvSpPr>
        <p:spPr>
          <a:xfrm rot="-5400000">
            <a:off x="1209620" y="4483004"/>
            <a:ext cx="7684431" cy="3924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29"/>
              </a:lnSpc>
            </a:pPr>
            <a:r>
              <a:rPr lang="en-US" sz="216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Percentage met opvlamming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211884" y="9191625"/>
            <a:ext cx="7684431" cy="3924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29"/>
              </a:lnSpc>
            </a:pPr>
            <a:r>
              <a:rPr lang="en-US" sz="216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Tijd in jaren</a:t>
            </a:r>
          </a:p>
        </p:txBody>
      </p:sp>
    </p:spTree>
  </p:cSld>
  <p:clrMapOvr>
    <a:masterClrMapping/>
  </p:clrMapOvr>
  <p:transition spd="fast">
    <p:fade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614640">
            <a:off x="7413367" y="-5636934"/>
            <a:ext cx="13275971" cy="10548865"/>
          </a:xfrm>
          <a:custGeom>
            <a:avLst/>
            <a:gdLst/>
            <a:ahLst/>
            <a:cxnLst/>
            <a:rect r="r" b="b" t="t" l="l"/>
            <a:pathLst>
              <a:path h="10548865" w="13275971">
                <a:moveTo>
                  <a:pt x="13275971" y="0"/>
                </a:moveTo>
                <a:lnTo>
                  <a:pt x="0" y="0"/>
                </a:lnTo>
                <a:lnTo>
                  <a:pt x="0" y="10548865"/>
                </a:lnTo>
                <a:lnTo>
                  <a:pt x="13275971" y="10548865"/>
                </a:lnTo>
                <a:lnTo>
                  <a:pt x="1327597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rnd">
            <a:noFill/>
            <a:prstDash val="solid"/>
            <a:round/>
          </a:ln>
        </p:spPr>
      </p:sp>
      <p:grpSp>
        <p:nvGrpSpPr>
          <p:cNvPr name="Group 3" id="3"/>
          <p:cNvGrpSpPr/>
          <p:nvPr/>
        </p:nvGrpSpPr>
        <p:grpSpPr>
          <a:xfrm rot="0">
            <a:off x="2042681" y="4788492"/>
            <a:ext cx="4041163" cy="4064983"/>
            <a:chOff x="0" y="0"/>
            <a:chExt cx="1064339" cy="107061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64339" cy="1070613"/>
            </a:xfrm>
            <a:custGeom>
              <a:avLst/>
              <a:gdLst/>
              <a:ahLst/>
              <a:cxnLst/>
              <a:rect r="r" b="b" t="t" l="l"/>
              <a:pathLst>
                <a:path h="1070613" w="1064339">
                  <a:moveTo>
                    <a:pt x="49810" y="0"/>
                  </a:moveTo>
                  <a:lnTo>
                    <a:pt x="1014529" y="0"/>
                  </a:lnTo>
                  <a:cubicBezTo>
                    <a:pt x="1042038" y="0"/>
                    <a:pt x="1064339" y="22301"/>
                    <a:pt x="1064339" y="49810"/>
                  </a:cubicBezTo>
                  <a:lnTo>
                    <a:pt x="1064339" y="1020803"/>
                  </a:lnTo>
                  <a:cubicBezTo>
                    <a:pt x="1064339" y="1048312"/>
                    <a:pt x="1042038" y="1070613"/>
                    <a:pt x="1014529" y="1070613"/>
                  </a:cubicBezTo>
                  <a:lnTo>
                    <a:pt x="49810" y="1070613"/>
                  </a:lnTo>
                  <a:cubicBezTo>
                    <a:pt x="22301" y="1070613"/>
                    <a:pt x="0" y="1048312"/>
                    <a:pt x="0" y="1020803"/>
                  </a:cubicBezTo>
                  <a:lnTo>
                    <a:pt x="0" y="49810"/>
                  </a:lnTo>
                  <a:cubicBezTo>
                    <a:pt x="0" y="22301"/>
                    <a:pt x="22301" y="0"/>
                    <a:pt x="49810" y="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1064339" cy="11277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2887616" y="3848560"/>
            <a:ext cx="2351294" cy="2351294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04AAD">
                    <a:alpha val="100000"/>
                  </a:srgbClr>
                </a:gs>
                <a:gs pos="100000">
                  <a:srgbClr val="4C91ED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628708" y="437210"/>
            <a:ext cx="1487824" cy="743912"/>
          </a:xfrm>
          <a:custGeom>
            <a:avLst/>
            <a:gdLst/>
            <a:ahLst/>
            <a:cxnLst/>
            <a:rect r="r" b="b" t="t" l="l"/>
            <a:pathLst>
              <a:path h="743912" w="1487824">
                <a:moveTo>
                  <a:pt x="0" y="0"/>
                </a:moveTo>
                <a:lnTo>
                  <a:pt x="1487824" y="0"/>
                </a:lnTo>
                <a:lnTo>
                  <a:pt x="1487824" y="743912"/>
                </a:lnTo>
                <a:lnTo>
                  <a:pt x="0" y="74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305397" y="4199320"/>
            <a:ext cx="1515731" cy="1649775"/>
          </a:xfrm>
          <a:custGeom>
            <a:avLst/>
            <a:gdLst/>
            <a:ahLst/>
            <a:cxnLst/>
            <a:rect r="r" b="b" t="t" l="l"/>
            <a:pathLst>
              <a:path h="1649775" w="1515731">
                <a:moveTo>
                  <a:pt x="0" y="0"/>
                </a:moveTo>
                <a:lnTo>
                  <a:pt x="1515731" y="0"/>
                </a:lnTo>
                <a:lnTo>
                  <a:pt x="1515731" y="1649775"/>
                </a:lnTo>
                <a:lnTo>
                  <a:pt x="0" y="16497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5597454">
            <a:off x="3477464" y="4390580"/>
            <a:ext cx="1171597" cy="1556469"/>
          </a:xfrm>
          <a:custGeom>
            <a:avLst/>
            <a:gdLst/>
            <a:ahLst/>
            <a:cxnLst/>
            <a:rect r="r" b="b" t="t" l="l"/>
            <a:pathLst>
              <a:path h="1556469" w="1171597">
                <a:moveTo>
                  <a:pt x="0" y="0"/>
                </a:moveTo>
                <a:lnTo>
                  <a:pt x="1171597" y="0"/>
                </a:lnTo>
                <a:lnTo>
                  <a:pt x="1171597" y="1556468"/>
                </a:lnTo>
                <a:lnTo>
                  <a:pt x="0" y="15564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8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7124768" y="4788492"/>
            <a:ext cx="4041163" cy="4064983"/>
            <a:chOff x="0" y="0"/>
            <a:chExt cx="1064339" cy="107061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064339" cy="1070613"/>
            </a:xfrm>
            <a:custGeom>
              <a:avLst/>
              <a:gdLst/>
              <a:ahLst/>
              <a:cxnLst/>
              <a:rect r="r" b="b" t="t" l="l"/>
              <a:pathLst>
                <a:path h="1070613" w="1064339">
                  <a:moveTo>
                    <a:pt x="49810" y="0"/>
                  </a:moveTo>
                  <a:lnTo>
                    <a:pt x="1014529" y="0"/>
                  </a:lnTo>
                  <a:cubicBezTo>
                    <a:pt x="1042038" y="0"/>
                    <a:pt x="1064339" y="22301"/>
                    <a:pt x="1064339" y="49810"/>
                  </a:cubicBezTo>
                  <a:lnTo>
                    <a:pt x="1064339" y="1020803"/>
                  </a:lnTo>
                  <a:cubicBezTo>
                    <a:pt x="1064339" y="1048312"/>
                    <a:pt x="1042038" y="1070613"/>
                    <a:pt x="1014529" y="1070613"/>
                  </a:cubicBezTo>
                  <a:lnTo>
                    <a:pt x="49810" y="1070613"/>
                  </a:lnTo>
                  <a:cubicBezTo>
                    <a:pt x="22301" y="1070613"/>
                    <a:pt x="0" y="1048312"/>
                    <a:pt x="0" y="1020803"/>
                  </a:cubicBezTo>
                  <a:lnTo>
                    <a:pt x="0" y="49810"/>
                  </a:lnTo>
                  <a:cubicBezTo>
                    <a:pt x="0" y="22301"/>
                    <a:pt x="22301" y="0"/>
                    <a:pt x="49810" y="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57150"/>
              <a:ext cx="1064339" cy="11277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7969703" y="3848560"/>
            <a:ext cx="2351294" cy="2351294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04AAD">
                    <a:alpha val="100000"/>
                  </a:srgbClr>
                </a:gs>
                <a:gs pos="100000">
                  <a:srgbClr val="4C91ED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2204156" y="4788492"/>
            <a:ext cx="4041163" cy="4064983"/>
            <a:chOff x="0" y="0"/>
            <a:chExt cx="1064339" cy="1070613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064339" cy="1070613"/>
            </a:xfrm>
            <a:custGeom>
              <a:avLst/>
              <a:gdLst/>
              <a:ahLst/>
              <a:cxnLst/>
              <a:rect r="r" b="b" t="t" l="l"/>
              <a:pathLst>
                <a:path h="1070613" w="1064339">
                  <a:moveTo>
                    <a:pt x="49810" y="0"/>
                  </a:moveTo>
                  <a:lnTo>
                    <a:pt x="1014529" y="0"/>
                  </a:lnTo>
                  <a:cubicBezTo>
                    <a:pt x="1042038" y="0"/>
                    <a:pt x="1064339" y="22301"/>
                    <a:pt x="1064339" y="49810"/>
                  </a:cubicBezTo>
                  <a:lnTo>
                    <a:pt x="1064339" y="1020803"/>
                  </a:lnTo>
                  <a:cubicBezTo>
                    <a:pt x="1064339" y="1048312"/>
                    <a:pt x="1042038" y="1070613"/>
                    <a:pt x="1014529" y="1070613"/>
                  </a:cubicBezTo>
                  <a:lnTo>
                    <a:pt x="49810" y="1070613"/>
                  </a:lnTo>
                  <a:cubicBezTo>
                    <a:pt x="22301" y="1070613"/>
                    <a:pt x="0" y="1048312"/>
                    <a:pt x="0" y="1020803"/>
                  </a:cubicBezTo>
                  <a:lnTo>
                    <a:pt x="0" y="49810"/>
                  </a:lnTo>
                  <a:cubicBezTo>
                    <a:pt x="0" y="22301"/>
                    <a:pt x="22301" y="0"/>
                    <a:pt x="49810" y="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57150"/>
              <a:ext cx="1064339" cy="11277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3049090" y="3848560"/>
            <a:ext cx="2351294" cy="2351294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04AAD">
                    <a:alpha val="100000"/>
                  </a:srgbClr>
                </a:gs>
                <a:gs pos="100000">
                  <a:srgbClr val="4C91ED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sp>
        <p:nvSpPr>
          <p:cNvPr name="Freeform 24" id="24"/>
          <p:cNvSpPr/>
          <p:nvPr/>
        </p:nvSpPr>
        <p:spPr>
          <a:xfrm flipH="false" flipV="false" rot="0">
            <a:off x="8545057" y="4336754"/>
            <a:ext cx="1197887" cy="1374906"/>
          </a:xfrm>
          <a:custGeom>
            <a:avLst/>
            <a:gdLst/>
            <a:ahLst/>
            <a:cxnLst/>
            <a:rect r="r" b="b" t="t" l="l"/>
            <a:pathLst>
              <a:path h="1374906" w="1197887">
                <a:moveTo>
                  <a:pt x="0" y="0"/>
                </a:moveTo>
                <a:lnTo>
                  <a:pt x="1197886" y="0"/>
                </a:lnTo>
                <a:lnTo>
                  <a:pt x="1197886" y="1374906"/>
                </a:lnTo>
                <a:lnTo>
                  <a:pt x="0" y="13749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3395953" y="4199320"/>
            <a:ext cx="1657570" cy="1657570"/>
          </a:xfrm>
          <a:custGeom>
            <a:avLst/>
            <a:gdLst/>
            <a:ahLst/>
            <a:cxnLst/>
            <a:rect r="r" b="b" t="t" l="l"/>
            <a:pathLst>
              <a:path h="1657570" w="1657570">
                <a:moveTo>
                  <a:pt x="0" y="0"/>
                </a:moveTo>
                <a:lnTo>
                  <a:pt x="1657569" y="0"/>
                </a:lnTo>
                <a:lnTo>
                  <a:pt x="1657569" y="1657569"/>
                </a:lnTo>
                <a:lnTo>
                  <a:pt x="0" y="16575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2375545" y="1490466"/>
            <a:ext cx="13539610" cy="1062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b="true" sz="616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Wie komen er in aanmerking?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590122" y="6654343"/>
            <a:ext cx="2946282" cy="1589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1"/>
              </a:lnSpc>
              <a:spcBef>
                <a:spcPct val="0"/>
              </a:spcBef>
            </a:pPr>
            <a:r>
              <a:rPr lang="en-US" sz="228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Ziekte rustig, geen gebruik van steroiden (prednison of budesonide)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7672209" y="6758823"/>
            <a:ext cx="2946282" cy="1189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1"/>
              </a:lnSpc>
              <a:spcBef>
                <a:spcPct val="0"/>
              </a:spcBef>
            </a:pPr>
            <a:r>
              <a:rPr lang="en-US" sz="228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Lage ontstekings-waarden in het bloed en de ontlasting 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2756606" y="6958848"/>
            <a:ext cx="2946282" cy="789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1"/>
              </a:lnSpc>
              <a:spcBef>
                <a:spcPct val="0"/>
              </a:spcBef>
            </a:pPr>
            <a:r>
              <a:rPr lang="en-US" sz="228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Vaak minimaal 1-2 jaar rustige ziekte</a:t>
            </a:r>
          </a:p>
        </p:txBody>
      </p:sp>
    </p:spTree>
  </p:cSld>
  <p:clrMapOvr>
    <a:masterClrMapping/>
  </p:clrMapOvr>
  <p:transition spd="fast">
    <p:fade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614640">
            <a:off x="7413367" y="-5636934"/>
            <a:ext cx="13275971" cy="10548865"/>
          </a:xfrm>
          <a:custGeom>
            <a:avLst/>
            <a:gdLst/>
            <a:ahLst/>
            <a:cxnLst/>
            <a:rect r="r" b="b" t="t" l="l"/>
            <a:pathLst>
              <a:path h="10548865" w="13275971">
                <a:moveTo>
                  <a:pt x="13275971" y="0"/>
                </a:moveTo>
                <a:lnTo>
                  <a:pt x="0" y="0"/>
                </a:lnTo>
                <a:lnTo>
                  <a:pt x="0" y="10548865"/>
                </a:lnTo>
                <a:lnTo>
                  <a:pt x="13275971" y="10548865"/>
                </a:lnTo>
                <a:lnTo>
                  <a:pt x="1327597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rnd">
            <a:noFill/>
            <a:prstDash val="solid"/>
            <a:round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628708" y="437210"/>
            <a:ext cx="1487824" cy="743912"/>
          </a:xfrm>
          <a:custGeom>
            <a:avLst/>
            <a:gdLst/>
            <a:ahLst/>
            <a:cxnLst/>
            <a:rect r="r" b="b" t="t" l="l"/>
            <a:pathLst>
              <a:path h="743912" w="1487824">
                <a:moveTo>
                  <a:pt x="0" y="0"/>
                </a:moveTo>
                <a:lnTo>
                  <a:pt x="1487824" y="0"/>
                </a:lnTo>
                <a:lnTo>
                  <a:pt x="1487824" y="743912"/>
                </a:lnTo>
                <a:lnTo>
                  <a:pt x="0" y="74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279462" y="4154963"/>
            <a:ext cx="1279914" cy="1279914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B5C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300638" y="6144935"/>
            <a:ext cx="1279914" cy="1279914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B5C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531351" y="4407822"/>
            <a:ext cx="776136" cy="774196"/>
          </a:xfrm>
          <a:custGeom>
            <a:avLst/>
            <a:gdLst/>
            <a:ahLst/>
            <a:cxnLst/>
            <a:rect r="r" b="b" t="t" l="l"/>
            <a:pathLst>
              <a:path h="774196" w="776136">
                <a:moveTo>
                  <a:pt x="0" y="0"/>
                </a:moveTo>
                <a:lnTo>
                  <a:pt x="776136" y="0"/>
                </a:lnTo>
                <a:lnTo>
                  <a:pt x="776136" y="774196"/>
                </a:lnTo>
                <a:lnTo>
                  <a:pt x="0" y="7741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775228" y="6343377"/>
            <a:ext cx="330735" cy="883030"/>
          </a:xfrm>
          <a:custGeom>
            <a:avLst/>
            <a:gdLst/>
            <a:ahLst/>
            <a:cxnLst/>
            <a:rect r="r" b="b" t="t" l="l"/>
            <a:pathLst>
              <a:path h="883030" w="330735">
                <a:moveTo>
                  <a:pt x="0" y="0"/>
                </a:moveTo>
                <a:lnTo>
                  <a:pt x="330734" y="0"/>
                </a:lnTo>
                <a:lnTo>
                  <a:pt x="330734" y="883030"/>
                </a:lnTo>
                <a:lnTo>
                  <a:pt x="0" y="8830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0556454" y="4154963"/>
            <a:ext cx="1279914" cy="1279914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B5C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0577630" y="6144935"/>
            <a:ext cx="1279914" cy="1279914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B5C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10828616" y="4446426"/>
            <a:ext cx="735591" cy="735591"/>
          </a:xfrm>
          <a:custGeom>
            <a:avLst/>
            <a:gdLst/>
            <a:ahLst/>
            <a:cxnLst/>
            <a:rect r="r" b="b" t="t" l="l"/>
            <a:pathLst>
              <a:path h="735591" w="735591">
                <a:moveTo>
                  <a:pt x="0" y="0"/>
                </a:moveTo>
                <a:lnTo>
                  <a:pt x="735591" y="0"/>
                </a:lnTo>
                <a:lnTo>
                  <a:pt x="735591" y="735592"/>
                </a:lnTo>
                <a:lnTo>
                  <a:pt x="0" y="7355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0830420" y="6384719"/>
            <a:ext cx="774334" cy="800345"/>
          </a:xfrm>
          <a:custGeom>
            <a:avLst/>
            <a:gdLst/>
            <a:ahLst/>
            <a:cxnLst/>
            <a:rect r="r" b="b" t="t" l="l"/>
            <a:pathLst>
              <a:path h="800345" w="774334">
                <a:moveTo>
                  <a:pt x="0" y="0"/>
                </a:moveTo>
                <a:lnTo>
                  <a:pt x="774334" y="0"/>
                </a:lnTo>
                <a:lnTo>
                  <a:pt x="774334" y="800345"/>
                </a:lnTo>
                <a:lnTo>
                  <a:pt x="0" y="8003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2873151" y="4339474"/>
            <a:ext cx="7349928" cy="4395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05"/>
              </a:lnSpc>
            </a:pPr>
            <a:r>
              <a:rPr lang="en-US" sz="2677" spc="-77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Bespreek met je arts of het een optie is</a:t>
            </a:r>
          </a:p>
          <a:p>
            <a:pPr algn="l">
              <a:lnSpc>
                <a:spcPts val="4605"/>
              </a:lnSpc>
            </a:pPr>
          </a:p>
          <a:p>
            <a:pPr algn="l">
              <a:lnSpc>
                <a:spcPts val="5981"/>
              </a:lnSpc>
            </a:pPr>
          </a:p>
          <a:p>
            <a:pPr algn="l">
              <a:lnSpc>
                <a:spcPts val="1165"/>
              </a:lnSpc>
            </a:pPr>
          </a:p>
          <a:p>
            <a:pPr algn="l">
              <a:lnSpc>
                <a:spcPts val="4605"/>
              </a:lnSpc>
            </a:pPr>
            <a:r>
              <a:rPr lang="en-US" sz="2677" spc="-77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Eerst kijken of je voldoende in remissie bent</a:t>
            </a:r>
          </a:p>
          <a:p>
            <a:pPr algn="l" marL="578133" indent="-289066" lvl="1">
              <a:lnSpc>
                <a:spcPts val="4605"/>
              </a:lnSpc>
              <a:buFont typeface="Arial"/>
              <a:buChar char="•"/>
            </a:pPr>
            <a:r>
              <a:rPr lang="en-US" sz="267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Ontlasting inleveren &amp; bloed prikken</a:t>
            </a:r>
          </a:p>
          <a:p>
            <a:pPr algn="l" marL="578133" indent="-289066" lvl="1">
              <a:lnSpc>
                <a:spcPts val="4605"/>
              </a:lnSpc>
              <a:buFont typeface="Arial"/>
              <a:buChar char="•"/>
            </a:pPr>
            <a:r>
              <a:rPr lang="en-US" sz="267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Evt. colonoscopie of MRI-scan</a:t>
            </a:r>
          </a:p>
          <a:p>
            <a:pPr algn="l">
              <a:lnSpc>
                <a:spcPts val="4949"/>
              </a:lnSpc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1351444" y="1645441"/>
            <a:ext cx="12699908" cy="1062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26"/>
              </a:lnSpc>
              <a:spcBef>
                <a:spcPct val="0"/>
              </a:spcBef>
            </a:pPr>
            <a:r>
              <a:rPr lang="en-US" sz="6161" b="true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Wat als ik zou willen afbouwen?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171869" y="4339474"/>
            <a:ext cx="4836669" cy="32329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05"/>
              </a:lnSpc>
            </a:pPr>
            <a:r>
              <a:rPr lang="en-US" sz="2677" spc="-77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Bespreken wanneer je gaat afbouwen of stoppen</a:t>
            </a:r>
          </a:p>
          <a:p>
            <a:pPr algn="l">
              <a:lnSpc>
                <a:spcPts val="5981"/>
              </a:lnSpc>
            </a:pPr>
          </a:p>
          <a:p>
            <a:pPr algn="l">
              <a:lnSpc>
                <a:spcPts val="1165"/>
              </a:lnSpc>
            </a:pPr>
          </a:p>
          <a:p>
            <a:pPr algn="l">
              <a:lnSpc>
                <a:spcPts val="4605"/>
              </a:lnSpc>
            </a:pPr>
            <a:r>
              <a:rPr lang="en-US" sz="2677" spc="-77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Plannen van extra controles</a:t>
            </a:r>
          </a:p>
          <a:p>
            <a:pPr algn="l">
              <a:lnSpc>
                <a:spcPts val="4949"/>
              </a:lnSpc>
            </a:pP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4AAD">
                <a:alpha val="100000"/>
              </a:srgbClr>
            </a:gs>
            <a:gs pos="100000">
              <a:srgbClr val="4C91ED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614640">
            <a:off x="7413367" y="-5636934"/>
            <a:ext cx="13275971" cy="10548865"/>
          </a:xfrm>
          <a:custGeom>
            <a:avLst/>
            <a:gdLst/>
            <a:ahLst/>
            <a:cxnLst/>
            <a:rect r="r" b="b" t="t" l="l"/>
            <a:pathLst>
              <a:path h="10548865" w="13275971">
                <a:moveTo>
                  <a:pt x="13275971" y="0"/>
                </a:moveTo>
                <a:lnTo>
                  <a:pt x="0" y="0"/>
                </a:lnTo>
                <a:lnTo>
                  <a:pt x="0" y="10548865"/>
                </a:lnTo>
                <a:lnTo>
                  <a:pt x="13275971" y="10548865"/>
                </a:lnTo>
                <a:lnTo>
                  <a:pt x="1327597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359406" y="4524934"/>
            <a:ext cx="1730248" cy="1730248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B5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2632515" y="4381616"/>
            <a:ext cx="1626741" cy="1626741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B5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628708" y="437210"/>
            <a:ext cx="1487824" cy="743912"/>
          </a:xfrm>
          <a:custGeom>
            <a:avLst/>
            <a:gdLst/>
            <a:ahLst/>
            <a:cxnLst/>
            <a:rect r="r" b="b" t="t" l="l"/>
            <a:pathLst>
              <a:path h="743912" w="1487824">
                <a:moveTo>
                  <a:pt x="0" y="0"/>
                </a:moveTo>
                <a:lnTo>
                  <a:pt x="1487824" y="0"/>
                </a:lnTo>
                <a:lnTo>
                  <a:pt x="1487824" y="743912"/>
                </a:lnTo>
                <a:lnTo>
                  <a:pt x="0" y="74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233038" y="4955351"/>
            <a:ext cx="3821925" cy="3845962"/>
          </a:xfrm>
          <a:custGeom>
            <a:avLst/>
            <a:gdLst/>
            <a:ahLst/>
            <a:cxnLst/>
            <a:rect r="r" b="b" t="t" l="l"/>
            <a:pathLst>
              <a:path h="3845962" w="3821925">
                <a:moveTo>
                  <a:pt x="0" y="0"/>
                </a:moveTo>
                <a:lnTo>
                  <a:pt x="3821924" y="0"/>
                </a:lnTo>
                <a:lnTo>
                  <a:pt x="3821924" y="3845962"/>
                </a:lnTo>
                <a:lnTo>
                  <a:pt x="0" y="3845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5101003" y="6664758"/>
            <a:ext cx="1276407" cy="1276407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B5C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1640614" y="6188991"/>
            <a:ext cx="1378681" cy="1378681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B5C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1289135">
            <a:off x="4630046" y="4795574"/>
            <a:ext cx="1188969" cy="1188969"/>
          </a:xfrm>
          <a:custGeom>
            <a:avLst/>
            <a:gdLst/>
            <a:ahLst/>
            <a:cxnLst/>
            <a:rect r="r" b="b" t="t" l="l"/>
            <a:pathLst>
              <a:path h="1188969" w="1188969">
                <a:moveTo>
                  <a:pt x="0" y="0"/>
                </a:moveTo>
                <a:lnTo>
                  <a:pt x="1188969" y="0"/>
                </a:lnTo>
                <a:lnTo>
                  <a:pt x="1188969" y="1188969"/>
                </a:lnTo>
                <a:lnTo>
                  <a:pt x="0" y="11889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1923397" y="6417932"/>
            <a:ext cx="813114" cy="1005396"/>
          </a:xfrm>
          <a:custGeom>
            <a:avLst/>
            <a:gdLst/>
            <a:ahLst/>
            <a:cxnLst/>
            <a:rect r="r" b="b" t="t" l="l"/>
            <a:pathLst>
              <a:path h="1005396" w="813114">
                <a:moveTo>
                  <a:pt x="0" y="0"/>
                </a:moveTo>
                <a:lnTo>
                  <a:pt x="813114" y="0"/>
                </a:lnTo>
                <a:lnTo>
                  <a:pt x="813114" y="1005396"/>
                </a:lnTo>
                <a:lnTo>
                  <a:pt x="0" y="10053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888007">
            <a:off x="12963427" y="4683947"/>
            <a:ext cx="973531" cy="1022080"/>
          </a:xfrm>
          <a:custGeom>
            <a:avLst/>
            <a:gdLst/>
            <a:ahLst/>
            <a:cxnLst/>
            <a:rect r="r" b="b" t="t" l="l"/>
            <a:pathLst>
              <a:path h="1022080" w="973531">
                <a:moveTo>
                  <a:pt x="0" y="0"/>
                </a:moveTo>
                <a:lnTo>
                  <a:pt x="973531" y="0"/>
                </a:lnTo>
                <a:lnTo>
                  <a:pt x="973531" y="1022079"/>
                </a:lnTo>
                <a:lnTo>
                  <a:pt x="0" y="10220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5300404" y="6878332"/>
            <a:ext cx="877606" cy="834523"/>
          </a:xfrm>
          <a:custGeom>
            <a:avLst/>
            <a:gdLst/>
            <a:ahLst/>
            <a:cxnLst/>
            <a:rect r="r" b="b" t="t" l="l"/>
            <a:pathLst>
              <a:path h="834523" w="877606">
                <a:moveTo>
                  <a:pt x="0" y="0"/>
                </a:moveTo>
                <a:lnTo>
                  <a:pt x="877606" y="0"/>
                </a:lnTo>
                <a:lnTo>
                  <a:pt x="877606" y="834523"/>
                </a:lnTo>
                <a:lnTo>
                  <a:pt x="0" y="8345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2618376" y="1394305"/>
            <a:ext cx="13051247" cy="1062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b="true" sz="6161">
                <a:solidFill>
                  <a:srgbClr val="F6F6F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Wat als afbouwen geen optie is?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618376" y="2452782"/>
            <a:ext cx="13051247" cy="862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86"/>
              </a:lnSpc>
              <a:spcBef>
                <a:spcPct val="0"/>
              </a:spcBef>
            </a:pPr>
            <a:r>
              <a:rPr lang="en-US" b="true" sz="5061" i="true">
                <a:solidFill>
                  <a:srgbClr val="FFDB5C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Wat kan ik zelf doen?</a:t>
            </a:r>
          </a:p>
        </p:txBody>
      </p:sp>
    </p:spTree>
  </p:cSld>
  <p:clrMapOvr>
    <a:masterClrMapping/>
  </p:clrMapOvr>
  <p:transition spd="slow">
    <p:push dir="l"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614640">
            <a:off x="7413367" y="-5636934"/>
            <a:ext cx="13275971" cy="10548865"/>
          </a:xfrm>
          <a:custGeom>
            <a:avLst/>
            <a:gdLst/>
            <a:ahLst/>
            <a:cxnLst/>
            <a:rect r="r" b="b" t="t" l="l"/>
            <a:pathLst>
              <a:path h="10548865" w="13275971">
                <a:moveTo>
                  <a:pt x="13275971" y="0"/>
                </a:moveTo>
                <a:lnTo>
                  <a:pt x="0" y="0"/>
                </a:lnTo>
                <a:lnTo>
                  <a:pt x="0" y="10548865"/>
                </a:lnTo>
                <a:lnTo>
                  <a:pt x="13275971" y="10548865"/>
                </a:lnTo>
                <a:lnTo>
                  <a:pt x="1327597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rnd">
            <a:noFill/>
            <a:prstDash val="solid"/>
            <a:round/>
          </a:ln>
        </p:spPr>
      </p:sp>
      <p:grpSp>
        <p:nvGrpSpPr>
          <p:cNvPr name="Group 3" id="3"/>
          <p:cNvGrpSpPr/>
          <p:nvPr/>
        </p:nvGrpSpPr>
        <p:grpSpPr>
          <a:xfrm rot="0">
            <a:off x="9488733" y="2882893"/>
            <a:ext cx="7648699" cy="6250927"/>
            <a:chOff x="0" y="0"/>
            <a:chExt cx="2014472" cy="164633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014472" cy="1646335"/>
            </a:xfrm>
            <a:custGeom>
              <a:avLst/>
              <a:gdLst/>
              <a:ahLst/>
              <a:cxnLst/>
              <a:rect r="r" b="b" t="t" l="l"/>
              <a:pathLst>
                <a:path h="1646335" w="2014472">
                  <a:moveTo>
                    <a:pt x="26317" y="0"/>
                  </a:moveTo>
                  <a:lnTo>
                    <a:pt x="1988155" y="0"/>
                  </a:lnTo>
                  <a:cubicBezTo>
                    <a:pt x="2002690" y="0"/>
                    <a:pt x="2014472" y="11782"/>
                    <a:pt x="2014472" y="26317"/>
                  </a:cubicBezTo>
                  <a:lnTo>
                    <a:pt x="2014472" y="1620018"/>
                  </a:lnTo>
                  <a:cubicBezTo>
                    <a:pt x="2014472" y="1634552"/>
                    <a:pt x="2002690" y="1646335"/>
                    <a:pt x="1988155" y="1646335"/>
                  </a:cubicBezTo>
                  <a:lnTo>
                    <a:pt x="26317" y="1646335"/>
                  </a:lnTo>
                  <a:cubicBezTo>
                    <a:pt x="19337" y="1646335"/>
                    <a:pt x="12643" y="1643562"/>
                    <a:pt x="7708" y="1638627"/>
                  </a:cubicBezTo>
                  <a:cubicBezTo>
                    <a:pt x="2773" y="1633691"/>
                    <a:pt x="0" y="1626998"/>
                    <a:pt x="0" y="1620018"/>
                  </a:cubicBezTo>
                  <a:lnTo>
                    <a:pt x="0" y="26317"/>
                  </a:lnTo>
                  <a:cubicBezTo>
                    <a:pt x="0" y="11782"/>
                    <a:pt x="11782" y="0"/>
                    <a:pt x="26317" y="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2014472" cy="17034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0172705" y="3714070"/>
            <a:ext cx="813137" cy="813137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04AAD">
                    <a:alpha val="100000"/>
                  </a:srgbClr>
                </a:gs>
                <a:gs pos="100000">
                  <a:srgbClr val="4C91ED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0172705" y="6772544"/>
            <a:ext cx="813137" cy="813137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04AAD">
                    <a:alpha val="100000"/>
                  </a:srgbClr>
                </a:gs>
                <a:gs pos="100000">
                  <a:srgbClr val="4C91ED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-5400000">
            <a:off x="10378948" y="3920312"/>
            <a:ext cx="400652" cy="400652"/>
          </a:xfrm>
          <a:custGeom>
            <a:avLst/>
            <a:gdLst/>
            <a:ahLst/>
            <a:cxnLst/>
            <a:rect r="r" b="b" t="t" l="l"/>
            <a:pathLst>
              <a:path h="400652" w="400652">
                <a:moveTo>
                  <a:pt x="0" y="0"/>
                </a:moveTo>
                <a:lnTo>
                  <a:pt x="400652" y="0"/>
                </a:lnTo>
                <a:lnTo>
                  <a:pt x="400652" y="400652"/>
                </a:lnTo>
                <a:lnTo>
                  <a:pt x="0" y="4006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10378948" y="6978786"/>
            <a:ext cx="400652" cy="400652"/>
          </a:xfrm>
          <a:custGeom>
            <a:avLst/>
            <a:gdLst/>
            <a:ahLst/>
            <a:cxnLst/>
            <a:rect r="r" b="b" t="t" l="l"/>
            <a:pathLst>
              <a:path h="400652" w="400652">
                <a:moveTo>
                  <a:pt x="0" y="0"/>
                </a:moveTo>
                <a:lnTo>
                  <a:pt x="400652" y="0"/>
                </a:lnTo>
                <a:lnTo>
                  <a:pt x="400652" y="400653"/>
                </a:lnTo>
                <a:lnTo>
                  <a:pt x="0" y="4006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28708" y="437210"/>
            <a:ext cx="1487824" cy="743912"/>
          </a:xfrm>
          <a:custGeom>
            <a:avLst/>
            <a:gdLst/>
            <a:ahLst/>
            <a:cxnLst/>
            <a:rect r="r" b="b" t="t" l="l"/>
            <a:pathLst>
              <a:path h="743912" w="1487824">
                <a:moveTo>
                  <a:pt x="0" y="0"/>
                </a:moveTo>
                <a:lnTo>
                  <a:pt x="1487824" y="0"/>
                </a:lnTo>
                <a:lnTo>
                  <a:pt x="1487824" y="743912"/>
                </a:lnTo>
                <a:lnTo>
                  <a:pt x="0" y="7439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28700" y="3220219"/>
            <a:ext cx="7482028" cy="6107205"/>
          </a:xfrm>
          <a:custGeom>
            <a:avLst/>
            <a:gdLst/>
            <a:ahLst/>
            <a:cxnLst/>
            <a:rect r="r" b="b" t="t" l="l"/>
            <a:pathLst>
              <a:path h="6107205" w="7482028">
                <a:moveTo>
                  <a:pt x="0" y="0"/>
                </a:moveTo>
                <a:lnTo>
                  <a:pt x="7482028" y="0"/>
                </a:lnTo>
                <a:lnTo>
                  <a:pt x="7482028" y="6107206"/>
                </a:lnTo>
                <a:lnTo>
                  <a:pt x="0" y="61072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3877907" y="8408073"/>
            <a:ext cx="1692729" cy="1007986"/>
            <a:chOff x="0" y="0"/>
            <a:chExt cx="668217" cy="39791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68217" cy="397910"/>
            </a:xfrm>
            <a:custGeom>
              <a:avLst/>
              <a:gdLst/>
              <a:ahLst/>
              <a:cxnLst/>
              <a:rect r="r" b="b" t="t" l="l"/>
              <a:pathLst>
                <a:path h="397910" w="668217">
                  <a:moveTo>
                    <a:pt x="334109" y="0"/>
                  </a:moveTo>
                  <a:cubicBezTo>
                    <a:pt x="149585" y="0"/>
                    <a:pt x="0" y="89075"/>
                    <a:pt x="0" y="198955"/>
                  </a:cubicBezTo>
                  <a:cubicBezTo>
                    <a:pt x="0" y="308835"/>
                    <a:pt x="149585" y="397910"/>
                    <a:pt x="334109" y="397910"/>
                  </a:cubicBezTo>
                  <a:cubicBezTo>
                    <a:pt x="518632" y="397910"/>
                    <a:pt x="668217" y="308835"/>
                    <a:pt x="668217" y="198955"/>
                  </a:cubicBezTo>
                  <a:cubicBezTo>
                    <a:pt x="668217" y="89075"/>
                    <a:pt x="518632" y="0"/>
                    <a:pt x="334109" y="0"/>
                  </a:cubicBezTo>
                  <a:close/>
                </a:path>
              </a:pathLst>
            </a:custGeom>
            <a:ln w="76200" cap="sq">
              <a:solidFill>
                <a:srgbClr val="EA4335"/>
              </a:solidFill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62645" y="-19846"/>
              <a:ext cx="542926" cy="3804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1372620" y="1607969"/>
            <a:ext cx="7435363" cy="10615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26"/>
              </a:lnSpc>
              <a:spcBef>
                <a:spcPct val="0"/>
              </a:spcBef>
            </a:pPr>
            <a:r>
              <a:rPr lang="en-US" sz="6161" b="true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Roken en IBD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303084" y="3863162"/>
            <a:ext cx="3838566" cy="432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81"/>
              </a:lnSpc>
              <a:spcBef>
                <a:spcPct val="0"/>
              </a:spcBef>
            </a:pPr>
            <a:r>
              <a:rPr lang="en-US" sz="2486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Bij de ziekte van Crohn: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303084" y="6921636"/>
            <a:ext cx="3838566" cy="432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81"/>
              </a:lnSpc>
              <a:spcBef>
                <a:spcPct val="0"/>
              </a:spcBef>
            </a:pPr>
            <a:r>
              <a:rPr lang="en-US" sz="2486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Bij colitis ulcerosa: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985842" y="4533623"/>
            <a:ext cx="5529396" cy="1499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4939" indent="-217469" lvl="1">
              <a:lnSpc>
                <a:spcPts val="4109"/>
              </a:lnSpc>
              <a:buFont typeface="Arial"/>
              <a:buChar char="•"/>
            </a:pPr>
            <a:r>
              <a:rPr lang="en-US" b="true" sz="2014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Grotere kans</a:t>
            </a:r>
            <a:r>
              <a:rPr lang="en-US" sz="201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om de ziekte te krijgen</a:t>
            </a:r>
          </a:p>
          <a:p>
            <a:pPr algn="l" marL="434939" indent="-217469" lvl="1">
              <a:lnSpc>
                <a:spcPts val="4109"/>
              </a:lnSpc>
              <a:buFont typeface="Arial"/>
              <a:buChar char="•"/>
            </a:pPr>
            <a:r>
              <a:rPr lang="en-US" b="true" sz="2014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Meer kans</a:t>
            </a:r>
            <a:r>
              <a:rPr lang="en-US" sz="201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op een opvlamming na operatie</a:t>
            </a:r>
          </a:p>
          <a:p>
            <a:pPr algn="l" marL="434939" indent="-217469" lvl="1">
              <a:lnSpc>
                <a:spcPts val="4109"/>
              </a:lnSpc>
              <a:buFont typeface="Arial"/>
              <a:buChar char="•"/>
            </a:pPr>
            <a:r>
              <a:rPr lang="en-US" b="true" sz="2014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Slechtere </a:t>
            </a:r>
            <a:r>
              <a:rPr lang="en-US" sz="201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reactie op behandeling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985842" y="7875165"/>
            <a:ext cx="5659708" cy="3489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3959" indent="-216980" lvl="1">
              <a:lnSpc>
                <a:spcPts val="2814"/>
              </a:lnSpc>
              <a:buFont typeface="Arial"/>
              <a:buChar char="•"/>
            </a:pPr>
            <a:r>
              <a:rPr lang="en-US" sz="201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Niet helemaal duidelijk</a:t>
            </a:r>
          </a:p>
        </p:txBody>
      </p:sp>
    </p:spTree>
  </p:cSld>
  <p:clrMapOvr>
    <a:masterClrMapping/>
  </p:clrMapOvr>
  <p:transition spd="slow">
    <p:push dir="l"/>
  </p:transition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4AAD">
                <a:alpha val="100000"/>
              </a:srgbClr>
            </a:gs>
            <a:gs pos="100000">
              <a:srgbClr val="4C91ED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72620" y="1505321"/>
            <a:ext cx="3542224" cy="4384126"/>
          </a:xfrm>
          <a:custGeom>
            <a:avLst/>
            <a:gdLst/>
            <a:ahLst/>
            <a:cxnLst/>
            <a:rect r="r" b="b" t="t" l="l"/>
            <a:pathLst>
              <a:path h="4384126" w="3542224">
                <a:moveTo>
                  <a:pt x="0" y="0"/>
                </a:moveTo>
                <a:lnTo>
                  <a:pt x="3542224" y="0"/>
                </a:lnTo>
                <a:lnTo>
                  <a:pt x="3542224" y="4384126"/>
                </a:lnTo>
                <a:lnTo>
                  <a:pt x="0" y="43841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28708" y="437210"/>
            <a:ext cx="1487824" cy="743912"/>
          </a:xfrm>
          <a:custGeom>
            <a:avLst/>
            <a:gdLst/>
            <a:ahLst/>
            <a:cxnLst/>
            <a:rect r="r" b="b" t="t" l="l"/>
            <a:pathLst>
              <a:path h="743912" w="1487824">
                <a:moveTo>
                  <a:pt x="0" y="0"/>
                </a:moveTo>
                <a:lnTo>
                  <a:pt x="1487824" y="0"/>
                </a:lnTo>
                <a:lnTo>
                  <a:pt x="1487824" y="743912"/>
                </a:lnTo>
                <a:lnTo>
                  <a:pt x="0" y="743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779460" y="1028700"/>
            <a:ext cx="6729079" cy="3717816"/>
          </a:xfrm>
          <a:custGeom>
            <a:avLst/>
            <a:gdLst/>
            <a:ahLst/>
            <a:cxnLst/>
            <a:rect r="r" b="b" t="t" l="l"/>
            <a:pathLst>
              <a:path h="3717816" w="6729079">
                <a:moveTo>
                  <a:pt x="0" y="0"/>
                </a:moveTo>
                <a:lnTo>
                  <a:pt x="6729080" y="0"/>
                </a:lnTo>
                <a:lnTo>
                  <a:pt x="6729080" y="3717816"/>
                </a:lnTo>
                <a:lnTo>
                  <a:pt x="0" y="37178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860252" y="1181122"/>
            <a:ext cx="4247551" cy="4917570"/>
          </a:xfrm>
          <a:custGeom>
            <a:avLst/>
            <a:gdLst/>
            <a:ahLst/>
            <a:cxnLst/>
            <a:rect r="r" b="b" t="t" l="l"/>
            <a:pathLst>
              <a:path h="4917570" w="4247551">
                <a:moveTo>
                  <a:pt x="0" y="0"/>
                </a:moveTo>
                <a:lnTo>
                  <a:pt x="4247550" y="0"/>
                </a:lnTo>
                <a:lnTo>
                  <a:pt x="4247550" y="4917569"/>
                </a:lnTo>
                <a:lnTo>
                  <a:pt x="0" y="49175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218335" y="6521409"/>
            <a:ext cx="5270653" cy="2870947"/>
          </a:xfrm>
          <a:custGeom>
            <a:avLst/>
            <a:gdLst/>
            <a:ahLst/>
            <a:cxnLst/>
            <a:rect r="r" b="b" t="t" l="l"/>
            <a:pathLst>
              <a:path h="2870947" w="5270653">
                <a:moveTo>
                  <a:pt x="0" y="0"/>
                </a:moveTo>
                <a:lnTo>
                  <a:pt x="5270654" y="0"/>
                </a:lnTo>
                <a:lnTo>
                  <a:pt x="5270654" y="2870947"/>
                </a:lnTo>
                <a:lnTo>
                  <a:pt x="0" y="28709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663519" y="5194407"/>
            <a:ext cx="6192867" cy="2314584"/>
          </a:xfrm>
          <a:custGeom>
            <a:avLst/>
            <a:gdLst/>
            <a:ahLst/>
            <a:cxnLst/>
            <a:rect r="r" b="b" t="t" l="l"/>
            <a:pathLst>
              <a:path h="2314584" w="6192867">
                <a:moveTo>
                  <a:pt x="0" y="0"/>
                </a:moveTo>
                <a:lnTo>
                  <a:pt x="6192866" y="0"/>
                </a:lnTo>
                <a:lnTo>
                  <a:pt x="6192866" y="2314584"/>
                </a:lnTo>
                <a:lnTo>
                  <a:pt x="0" y="23145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273466" y="7956882"/>
            <a:ext cx="6442730" cy="1626789"/>
          </a:xfrm>
          <a:custGeom>
            <a:avLst/>
            <a:gdLst/>
            <a:ahLst/>
            <a:cxnLst/>
            <a:rect r="r" b="b" t="t" l="l"/>
            <a:pathLst>
              <a:path h="1626789" w="6442730">
                <a:moveTo>
                  <a:pt x="0" y="0"/>
                </a:moveTo>
                <a:lnTo>
                  <a:pt x="6442730" y="0"/>
                </a:lnTo>
                <a:lnTo>
                  <a:pt x="6442730" y="1626790"/>
                </a:lnTo>
                <a:lnTo>
                  <a:pt x="0" y="16267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16266" y="6152382"/>
            <a:ext cx="3898578" cy="3609000"/>
          </a:xfrm>
          <a:custGeom>
            <a:avLst/>
            <a:gdLst/>
            <a:ahLst/>
            <a:cxnLst/>
            <a:rect r="r" b="b" t="t" l="l"/>
            <a:pathLst>
              <a:path h="3609000" w="3898578">
                <a:moveTo>
                  <a:pt x="0" y="0"/>
                </a:moveTo>
                <a:lnTo>
                  <a:pt x="3898578" y="0"/>
                </a:lnTo>
                <a:lnTo>
                  <a:pt x="3898578" y="3609000"/>
                </a:lnTo>
                <a:lnTo>
                  <a:pt x="0" y="3609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614640">
            <a:off x="7413367" y="-5636934"/>
            <a:ext cx="13275971" cy="10548865"/>
          </a:xfrm>
          <a:custGeom>
            <a:avLst/>
            <a:gdLst/>
            <a:ahLst/>
            <a:cxnLst/>
            <a:rect r="r" b="b" t="t" l="l"/>
            <a:pathLst>
              <a:path h="10548865" w="13275971">
                <a:moveTo>
                  <a:pt x="13275971" y="0"/>
                </a:moveTo>
                <a:lnTo>
                  <a:pt x="0" y="0"/>
                </a:lnTo>
                <a:lnTo>
                  <a:pt x="0" y="10548865"/>
                </a:lnTo>
                <a:lnTo>
                  <a:pt x="13275971" y="10548865"/>
                </a:lnTo>
                <a:lnTo>
                  <a:pt x="1327597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rnd">
            <a:noFill/>
            <a:prstDash val="solid"/>
            <a:round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5542966" y="928267"/>
            <a:ext cx="7202068" cy="5248507"/>
          </a:xfrm>
          <a:custGeom>
            <a:avLst/>
            <a:gdLst/>
            <a:ahLst/>
            <a:cxnLst/>
            <a:rect r="r" b="b" t="t" l="l"/>
            <a:pathLst>
              <a:path h="5248507" w="7202068">
                <a:moveTo>
                  <a:pt x="0" y="0"/>
                </a:moveTo>
                <a:lnTo>
                  <a:pt x="7202068" y="0"/>
                </a:lnTo>
                <a:lnTo>
                  <a:pt x="7202068" y="5248507"/>
                </a:lnTo>
                <a:lnTo>
                  <a:pt x="0" y="52485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28708" y="437210"/>
            <a:ext cx="1487824" cy="743912"/>
          </a:xfrm>
          <a:custGeom>
            <a:avLst/>
            <a:gdLst/>
            <a:ahLst/>
            <a:cxnLst/>
            <a:rect r="r" b="b" t="t" l="l"/>
            <a:pathLst>
              <a:path h="743912" w="1487824">
                <a:moveTo>
                  <a:pt x="0" y="0"/>
                </a:moveTo>
                <a:lnTo>
                  <a:pt x="1487824" y="0"/>
                </a:lnTo>
                <a:lnTo>
                  <a:pt x="1487824" y="743912"/>
                </a:lnTo>
                <a:lnTo>
                  <a:pt x="0" y="7439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7370302"/>
            <a:ext cx="4225203" cy="3142014"/>
          </a:xfrm>
          <a:custGeom>
            <a:avLst/>
            <a:gdLst/>
            <a:ahLst/>
            <a:cxnLst/>
            <a:rect r="r" b="b" t="t" l="l"/>
            <a:pathLst>
              <a:path h="3142014" w="4225203">
                <a:moveTo>
                  <a:pt x="0" y="0"/>
                </a:moveTo>
                <a:lnTo>
                  <a:pt x="4225203" y="0"/>
                </a:lnTo>
                <a:lnTo>
                  <a:pt x="4225203" y="3142014"/>
                </a:lnTo>
                <a:lnTo>
                  <a:pt x="0" y="31420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051352" y="7144986"/>
            <a:ext cx="4225203" cy="3142014"/>
          </a:xfrm>
          <a:custGeom>
            <a:avLst/>
            <a:gdLst/>
            <a:ahLst/>
            <a:cxnLst/>
            <a:rect r="r" b="b" t="t" l="l"/>
            <a:pathLst>
              <a:path h="3142014" w="4225203">
                <a:moveTo>
                  <a:pt x="0" y="0"/>
                </a:moveTo>
                <a:lnTo>
                  <a:pt x="4225203" y="0"/>
                </a:lnTo>
                <a:lnTo>
                  <a:pt x="4225203" y="3142014"/>
                </a:lnTo>
                <a:lnTo>
                  <a:pt x="0" y="31420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016769" y="4214743"/>
            <a:ext cx="3924063" cy="3924063"/>
          </a:xfrm>
          <a:custGeom>
            <a:avLst/>
            <a:gdLst/>
            <a:ahLst/>
            <a:cxnLst/>
            <a:rect r="r" b="b" t="t" l="l"/>
            <a:pathLst>
              <a:path h="3924063" w="3924063">
                <a:moveTo>
                  <a:pt x="0" y="0"/>
                </a:moveTo>
                <a:lnTo>
                  <a:pt x="3924063" y="0"/>
                </a:lnTo>
                <a:lnTo>
                  <a:pt x="3924063" y="3924063"/>
                </a:lnTo>
                <a:lnTo>
                  <a:pt x="0" y="39240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943728" y="685341"/>
            <a:ext cx="8400543" cy="1062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b="true" sz="616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Vapen en IBD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984453" y="8874634"/>
            <a:ext cx="5988695" cy="498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41"/>
              </a:lnSpc>
              <a:spcBef>
                <a:spcPct val="0"/>
              </a:spcBef>
            </a:pPr>
            <a:r>
              <a:rPr lang="en-US" sz="288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https://www.menti.com/alwsx54r1ukz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614640">
            <a:off x="7413367" y="-5636934"/>
            <a:ext cx="13275971" cy="10548865"/>
          </a:xfrm>
          <a:custGeom>
            <a:avLst/>
            <a:gdLst/>
            <a:ahLst/>
            <a:cxnLst/>
            <a:rect r="r" b="b" t="t" l="l"/>
            <a:pathLst>
              <a:path h="10548865" w="13275971">
                <a:moveTo>
                  <a:pt x="13275971" y="0"/>
                </a:moveTo>
                <a:lnTo>
                  <a:pt x="0" y="0"/>
                </a:lnTo>
                <a:lnTo>
                  <a:pt x="0" y="10548865"/>
                </a:lnTo>
                <a:lnTo>
                  <a:pt x="13275971" y="10548865"/>
                </a:lnTo>
                <a:lnTo>
                  <a:pt x="1327597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rnd">
            <a:noFill/>
            <a:prstDash val="solid"/>
            <a:round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628708" y="437210"/>
            <a:ext cx="1487824" cy="743912"/>
          </a:xfrm>
          <a:custGeom>
            <a:avLst/>
            <a:gdLst/>
            <a:ahLst/>
            <a:cxnLst/>
            <a:rect r="r" b="b" t="t" l="l"/>
            <a:pathLst>
              <a:path h="743912" w="1487824">
                <a:moveTo>
                  <a:pt x="0" y="0"/>
                </a:moveTo>
                <a:lnTo>
                  <a:pt x="1487824" y="0"/>
                </a:lnTo>
                <a:lnTo>
                  <a:pt x="1487824" y="743912"/>
                </a:lnTo>
                <a:lnTo>
                  <a:pt x="0" y="74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296360" y="6411282"/>
            <a:ext cx="4630206" cy="2714458"/>
          </a:xfrm>
          <a:custGeom>
            <a:avLst/>
            <a:gdLst/>
            <a:ahLst/>
            <a:cxnLst/>
            <a:rect r="r" b="b" t="t" l="l"/>
            <a:pathLst>
              <a:path h="2714458" w="4630206">
                <a:moveTo>
                  <a:pt x="0" y="0"/>
                </a:moveTo>
                <a:lnTo>
                  <a:pt x="4630206" y="0"/>
                </a:lnTo>
                <a:lnTo>
                  <a:pt x="4630206" y="2714458"/>
                </a:lnTo>
                <a:lnTo>
                  <a:pt x="0" y="27144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411655" y="5550425"/>
            <a:ext cx="3638906" cy="2051020"/>
          </a:xfrm>
          <a:custGeom>
            <a:avLst/>
            <a:gdLst/>
            <a:ahLst/>
            <a:cxnLst/>
            <a:rect r="r" b="b" t="t" l="l"/>
            <a:pathLst>
              <a:path h="2051020" w="3638906">
                <a:moveTo>
                  <a:pt x="0" y="0"/>
                </a:moveTo>
                <a:lnTo>
                  <a:pt x="3638906" y="0"/>
                </a:lnTo>
                <a:lnTo>
                  <a:pt x="3638906" y="2051020"/>
                </a:lnTo>
                <a:lnTo>
                  <a:pt x="0" y="20510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0000"/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8712093">
            <a:off x="14497620" y="5846986"/>
            <a:ext cx="3962227" cy="2175623"/>
          </a:xfrm>
          <a:custGeom>
            <a:avLst/>
            <a:gdLst/>
            <a:ahLst/>
            <a:cxnLst/>
            <a:rect r="r" b="b" t="t" l="l"/>
            <a:pathLst>
              <a:path h="2175623" w="3962227">
                <a:moveTo>
                  <a:pt x="0" y="0"/>
                </a:moveTo>
                <a:lnTo>
                  <a:pt x="3962227" y="0"/>
                </a:lnTo>
                <a:lnTo>
                  <a:pt x="3962227" y="2175623"/>
                </a:lnTo>
                <a:lnTo>
                  <a:pt x="0" y="21756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4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1578357" y="6411282"/>
            <a:ext cx="3429177" cy="3604057"/>
          </a:xfrm>
          <a:custGeom>
            <a:avLst/>
            <a:gdLst/>
            <a:ahLst/>
            <a:cxnLst/>
            <a:rect r="r" b="b" t="t" l="l"/>
            <a:pathLst>
              <a:path h="3604057" w="3429177">
                <a:moveTo>
                  <a:pt x="3429176" y="0"/>
                </a:moveTo>
                <a:lnTo>
                  <a:pt x="0" y="0"/>
                </a:lnTo>
                <a:lnTo>
                  <a:pt x="0" y="3604057"/>
                </a:lnTo>
                <a:lnTo>
                  <a:pt x="3429176" y="3604057"/>
                </a:lnTo>
                <a:lnTo>
                  <a:pt x="3429176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2620" y="3760978"/>
            <a:ext cx="4889452" cy="5073362"/>
          </a:xfrm>
          <a:custGeom>
            <a:avLst/>
            <a:gdLst/>
            <a:ahLst/>
            <a:cxnLst/>
            <a:rect r="r" b="b" t="t" l="l"/>
            <a:pathLst>
              <a:path h="5073362" w="4889452">
                <a:moveTo>
                  <a:pt x="0" y="0"/>
                </a:moveTo>
                <a:lnTo>
                  <a:pt x="4889452" y="0"/>
                </a:lnTo>
                <a:lnTo>
                  <a:pt x="4889452" y="5073361"/>
                </a:lnTo>
                <a:lnTo>
                  <a:pt x="0" y="50733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72000"/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423896" y="1526708"/>
            <a:ext cx="15440208" cy="1062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b="true" sz="616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Heeft vapen ook effect op de darmen?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691424" y="3848397"/>
            <a:ext cx="9209872" cy="6639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06"/>
              </a:lnSpc>
              <a:spcBef>
                <a:spcPct val="0"/>
              </a:spcBef>
            </a:pPr>
            <a:r>
              <a:rPr lang="en-US" sz="3861" i="true">
                <a:solidFill>
                  <a:srgbClr val="000000"/>
                </a:solidFill>
                <a:latin typeface="Open Sauce Italics"/>
                <a:ea typeface="Open Sauce Italics"/>
                <a:cs typeface="Open Sauce Italics"/>
                <a:sym typeface="Open Sauce Italics"/>
              </a:rPr>
              <a:t>Weten we nog niet zo goed...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716693" y="4853771"/>
            <a:ext cx="9209872" cy="5223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86"/>
              </a:lnSpc>
              <a:spcBef>
                <a:spcPct val="0"/>
              </a:spcBef>
            </a:pPr>
            <a:r>
              <a:rPr lang="en-US" sz="3061" b="true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Experiment met muizen en ratten: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082980" y="5502011"/>
            <a:ext cx="3945333" cy="3274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17843" indent="-308921" lvl="1">
              <a:lnSpc>
                <a:spcPts val="5322"/>
              </a:lnSpc>
              <a:buFont typeface="Arial"/>
              <a:buChar char="•"/>
            </a:pPr>
            <a:r>
              <a:rPr lang="en-US" sz="286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Veel ontsteking in de darmen</a:t>
            </a:r>
          </a:p>
          <a:p>
            <a:pPr algn="l" marL="617843" indent="-308921" lvl="1">
              <a:lnSpc>
                <a:spcPts val="5322"/>
              </a:lnSpc>
              <a:buFont typeface="Arial"/>
              <a:buChar char="•"/>
            </a:pPr>
            <a:r>
              <a:rPr lang="en-US" sz="286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Verdwijnt bij het weghalen van de vape-lucht</a:t>
            </a:r>
          </a:p>
        </p:txBody>
      </p:sp>
    </p:spTree>
  </p:cSld>
  <p:clrMapOvr>
    <a:masterClrMapping/>
  </p:clrMapOvr>
  <p:transition spd="fast">
    <p:push dir="l"/>
  </p:transition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614640">
            <a:off x="7413367" y="-5636934"/>
            <a:ext cx="13275971" cy="10548865"/>
          </a:xfrm>
          <a:custGeom>
            <a:avLst/>
            <a:gdLst/>
            <a:ahLst/>
            <a:cxnLst/>
            <a:rect r="r" b="b" t="t" l="l"/>
            <a:pathLst>
              <a:path h="10548865" w="13275971">
                <a:moveTo>
                  <a:pt x="13275971" y="0"/>
                </a:moveTo>
                <a:lnTo>
                  <a:pt x="0" y="0"/>
                </a:lnTo>
                <a:lnTo>
                  <a:pt x="0" y="10548865"/>
                </a:lnTo>
                <a:lnTo>
                  <a:pt x="13275971" y="10548865"/>
                </a:lnTo>
                <a:lnTo>
                  <a:pt x="1327597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rnd">
            <a:noFill/>
            <a:prstDash val="solid"/>
            <a:round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628708" y="437210"/>
            <a:ext cx="1487824" cy="743912"/>
          </a:xfrm>
          <a:custGeom>
            <a:avLst/>
            <a:gdLst/>
            <a:ahLst/>
            <a:cxnLst/>
            <a:rect r="r" b="b" t="t" l="l"/>
            <a:pathLst>
              <a:path h="743912" w="1487824">
                <a:moveTo>
                  <a:pt x="0" y="0"/>
                </a:moveTo>
                <a:lnTo>
                  <a:pt x="1487824" y="0"/>
                </a:lnTo>
                <a:lnTo>
                  <a:pt x="1487824" y="743912"/>
                </a:lnTo>
                <a:lnTo>
                  <a:pt x="0" y="74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99190" y="1621404"/>
            <a:ext cx="9804559" cy="4632654"/>
          </a:xfrm>
          <a:custGeom>
            <a:avLst/>
            <a:gdLst/>
            <a:ahLst/>
            <a:cxnLst/>
            <a:rect r="r" b="b" t="t" l="l"/>
            <a:pathLst>
              <a:path h="4632654" w="9804559">
                <a:moveTo>
                  <a:pt x="0" y="0"/>
                </a:moveTo>
                <a:lnTo>
                  <a:pt x="9804559" y="0"/>
                </a:lnTo>
                <a:lnTo>
                  <a:pt x="9804559" y="4632654"/>
                </a:lnTo>
                <a:lnTo>
                  <a:pt x="0" y="46326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4702" y="1380339"/>
            <a:ext cx="7533300" cy="7877961"/>
          </a:xfrm>
          <a:custGeom>
            <a:avLst/>
            <a:gdLst/>
            <a:ahLst/>
            <a:cxnLst/>
            <a:rect r="r" b="b" t="t" l="l"/>
            <a:pathLst>
              <a:path h="7877961" w="7533300">
                <a:moveTo>
                  <a:pt x="0" y="0"/>
                </a:moveTo>
                <a:lnTo>
                  <a:pt x="7533301" y="0"/>
                </a:lnTo>
                <a:lnTo>
                  <a:pt x="7533301" y="7877961"/>
                </a:lnTo>
                <a:lnTo>
                  <a:pt x="0" y="78779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372620" y="6511233"/>
            <a:ext cx="8168327" cy="2608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17843" indent="-308921" lvl="1">
              <a:lnSpc>
                <a:spcPts val="5322"/>
              </a:lnSpc>
              <a:buFont typeface="Arial"/>
              <a:buChar char="•"/>
            </a:pPr>
            <a:r>
              <a:rPr lang="en-US" sz="286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Voor jongeren met IBD van 12-25 jaar</a:t>
            </a:r>
          </a:p>
          <a:p>
            <a:pPr algn="l" marL="617843" indent="-308921" lvl="1">
              <a:lnSpc>
                <a:spcPts val="5322"/>
              </a:lnSpc>
              <a:buFont typeface="Arial"/>
              <a:buChar char="•"/>
            </a:pPr>
            <a:r>
              <a:rPr lang="en-US" sz="286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Eenmalige digitale vragenlijst</a:t>
            </a:r>
          </a:p>
          <a:p>
            <a:pPr algn="l" marL="617843" indent="-308921" lvl="1">
              <a:lnSpc>
                <a:spcPts val="5322"/>
              </a:lnSpc>
              <a:buFont typeface="Arial"/>
              <a:buChar char="•"/>
            </a:pPr>
            <a:r>
              <a:rPr lang="en-US" b="true" sz="286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Doel: </a:t>
            </a:r>
            <a:r>
              <a:rPr lang="en-US" sz="286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 kaart brengen van de mening en op vattingen van jongeren met IBD over vapen</a:t>
            </a:r>
          </a:p>
        </p:txBody>
      </p:sp>
    </p:spTree>
  </p:cSld>
  <p:clrMapOvr>
    <a:masterClrMapping/>
  </p:clrMapOvr>
  <p:transition spd="slow">
    <p:push dir="l"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614640">
            <a:off x="7413367" y="-5636934"/>
            <a:ext cx="13275971" cy="10548865"/>
          </a:xfrm>
          <a:custGeom>
            <a:avLst/>
            <a:gdLst/>
            <a:ahLst/>
            <a:cxnLst/>
            <a:rect r="r" b="b" t="t" l="l"/>
            <a:pathLst>
              <a:path h="10548865" w="13275971">
                <a:moveTo>
                  <a:pt x="13275971" y="0"/>
                </a:moveTo>
                <a:lnTo>
                  <a:pt x="0" y="0"/>
                </a:lnTo>
                <a:lnTo>
                  <a:pt x="0" y="10548865"/>
                </a:lnTo>
                <a:lnTo>
                  <a:pt x="13275971" y="10548865"/>
                </a:lnTo>
                <a:lnTo>
                  <a:pt x="1327597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rnd">
            <a:noFill/>
            <a:prstDash val="solid"/>
            <a:round/>
          </a:ln>
        </p:spPr>
      </p:sp>
      <p:sp>
        <p:nvSpPr>
          <p:cNvPr name="TextBox 3" id="3"/>
          <p:cNvSpPr txBox="true"/>
          <p:nvPr/>
        </p:nvSpPr>
        <p:spPr>
          <a:xfrm rot="0">
            <a:off x="1351444" y="2107244"/>
            <a:ext cx="5456197" cy="1062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26"/>
              </a:lnSpc>
              <a:spcBef>
                <a:spcPct val="0"/>
              </a:spcBef>
            </a:pPr>
            <a:r>
              <a:rPr lang="en-US" sz="6161" b="true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Inhoud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51444" y="3642873"/>
            <a:ext cx="10330533" cy="39475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21313" indent="-310656" lvl="1">
              <a:lnSpc>
                <a:spcPts val="5295"/>
              </a:lnSpc>
              <a:buFont typeface="Arial"/>
              <a:buChar char="•"/>
            </a:pPr>
            <a:r>
              <a:rPr lang="en-US" sz="287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Even terug naar het begin</a:t>
            </a:r>
          </a:p>
          <a:p>
            <a:pPr algn="l" marL="621313" indent="-310656" lvl="1">
              <a:lnSpc>
                <a:spcPts val="5295"/>
              </a:lnSpc>
              <a:buFont typeface="Arial"/>
              <a:buChar char="•"/>
            </a:pPr>
            <a:r>
              <a:rPr lang="en-US" sz="287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Afbouwen of stoppen met medicatie</a:t>
            </a:r>
          </a:p>
          <a:p>
            <a:pPr algn="l" marL="621313" indent="-310656" lvl="1">
              <a:lnSpc>
                <a:spcPts val="5295"/>
              </a:lnSpc>
              <a:buFont typeface="Arial"/>
              <a:buChar char="•"/>
            </a:pPr>
            <a:r>
              <a:rPr lang="en-US" sz="287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Wat kan je zelf doen?</a:t>
            </a:r>
          </a:p>
          <a:p>
            <a:pPr algn="l" marL="1242625" indent="-414208" lvl="2">
              <a:lnSpc>
                <a:spcPts val="5295"/>
              </a:lnSpc>
              <a:buFont typeface="Arial"/>
              <a:buChar char="⚬"/>
            </a:pPr>
            <a:r>
              <a:rPr lang="en-US" sz="287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Roken &amp; vapen</a:t>
            </a:r>
          </a:p>
          <a:p>
            <a:pPr algn="l" marL="1242625" indent="-414208" lvl="2">
              <a:lnSpc>
                <a:spcPts val="5295"/>
              </a:lnSpc>
              <a:buFont typeface="Arial"/>
              <a:buChar char="⚬"/>
            </a:pPr>
            <a:r>
              <a:rPr lang="en-US" sz="287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Voeding</a:t>
            </a:r>
          </a:p>
          <a:p>
            <a:pPr algn="l" marL="1242625" indent="-414208" lvl="2">
              <a:lnSpc>
                <a:spcPts val="5295"/>
              </a:lnSpc>
              <a:buFont typeface="Arial"/>
              <a:buChar char="⚬"/>
            </a:pPr>
            <a:r>
              <a:rPr lang="en-US" sz="287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Beweging</a:t>
            </a:r>
            <a:r>
              <a:rPr lang="en-US" sz="287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667897" y="3942300"/>
            <a:ext cx="199287" cy="199287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04AAD">
                    <a:alpha val="100000"/>
                  </a:srgbClr>
                </a:gs>
                <a:gs pos="100000">
                  <a:srgbClr val="4C91ED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628708" y="437210"/>
            <a:ext cx="1487824" cy="743912"/>
          </a:xfrm>
          <a:custGeom>
            <a:avLst/>
            <a:gdLst/>
            <a:ahLst/>
            <a:cxnLst/>
            <a:rect r="r" b="b" t="t" l="l"/>
            <a:pathLst>
              <a:path h="743912" w="1487824">
                <a:moveTo>
                  <a:pt x="0" y="0"/>
                </a:moveTo>
                <a:lnTo>
                  <a:pt x="1487824" y="0"/>
                </a:lnTo>
                <a:lnTo>
                  <a:pt x="1487824" y="743912"/>
                </a:lnTo>
                <a:lnTo>
                  <a:pt x="0" y="74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667897" y="4606378"/>
            <a:ext cx="199287" cy="199287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04AAD">
                    <a:alpha val="100000"/>
                  </a:srgbClr>
                </a:gs>
                <a:gs pos="100000">
                  <a:srgbClr val="4C91ED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667897" y="5270455"/>
            <a:ext cx="199287" cy="199287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04AAD">
                    <a:alpha val="100000"/>
                  </a:srgbClr>
                </a:gs>
                <a:gs pos="100000">
                  <a:srgbClr val="4C91ED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</p:spTree>
  </p:cSld>
  <p:clrMapOvr>
    <a:masterClrMapping/>
  </p:clrMapOvr>
  <p:transition spd="slow">
    <p:push dir="l"/>
  </p:transition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4AAD">
                <a:alpha val="100000"/>
              </a:srgbClr>
            </a:gs>
            <a:gs pos="100000">
              <a:srgbClr val="4C91ED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614640">
            <a:off x="7413367" y="-5636934"/>
            <a:ext cx="13275971" cy="10548865"/>
          </a:xfrm>
          <a:custGeom>
            <a:avLst/>
            <a:gdLst/>
            <a:ahLst/>
            <a:cxnLst/>
            <a:rect r="r" b="b" t="t" l="l"/>
            <a:pathLst>
              <a:path h="10548865" w="13275971">
                <a:moveTo>
                  <a:pt x="13275971" y="0"/>
                </a:moveTo>
                <a:lnTo>
                  <a:pt x="0" y="0"/>
                </a:lnTo>
                <a:lnTo>
                  <a:pt x="0" y="10548865"/>
                </a:lnTo>
                <a:lnTo>
                  <a:pt x="13275971" y="10548865"/>
                </a:lnTo>
                <a:lnTo>
                  <a:pt x="1327597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28708" y="437210"/>
            <a:ext cx="1487824" cy="743912"/>
          </a:xfrm>
          <a:custGeom>
            <a:avLst/>
            <a:gdLst/>
            <a:ahLst/>
            <a:cxnLst/>
            <a:rect r="r" b="b" t="t" l="l"/>
            <a:pathLst>
              <a:path h="743912" w="1487824">
                <a:moveTo>
                  <a:pt x="0" y="0"/>
                </a:moveTo>
                <a:lnTo>
                  <a:pt x="1487824" y="0"/>
                </a:lnTo>
                <a:lnTo>
                  <a:pt x="1487824" y="743912"/>
                </a:lnTo>
                <a:lnTo>
                  <a:pt x="0" y="74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122338" y="1512038"/>
            <a:ext cx="16043323" cy="1062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b="true" sz="6161">
                <a:solidFill>
                  <a:srgbClr val="F6F6F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Heb je de vragenlijst nog niet ingevuld?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618376" y="2479482"/>
            <a:ext cx="13051247" cy="13935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66"/>
              </a:lnSpc>
              <a:spcBef>
                <a:spcPct val="0"/>
              </a:spcBef>
            </a:pPr>
            <a:r>
              <a:rPr lang="en-US" b="true" sz="7761">
                <a:solidFill>
                  <a:srgbClr val="FE914C"/>
                </a:solidFill>
                <a:latin typeface="Poppins Bold"/>
                <a:ea typeface="Poppins Bold"/>
                <a:cs typeface="Poppins Bold"/>
                <a:sym typeface="Poppins Bold"/>
              </a:rPr>
              <a:t>Doe mee!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6375929" y="4092090"/>
            <a:ext cx="5536143" cy="5536143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7205347" y="4981397"/>
            <a:ext cx="3877306" cy="3814677"/>
          </a:xfrm>
          <a:custGeom>
            <a:avLst/>
            <a:gdLst/>
            <a:ahLst/>
            <a:cxnLst/>
            <a:rect r="r" b="b" t="t" l="l"/>
            <a:pathLst>
              <a:path h="3814677" w="3877306">
                <a:moveTo>
                  <a:pt x="0" y="0"/>
                </a:moveTo>
                <a:lnTo>
                  <a:pt x="3877306" y="0"/>
                </a:lnTo>
                <a:lnTo>
                  <a:pt x="3877306" y="3814678"/>
                </a:lnTo>
                <a:lnTo>
                  <a:pt x="0" y="38146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28708" y="7716184"/>
            <a:ext cx="4570967" cy="2159782"/>
          </a:xfrm>
          <a:custGeom>
            <a:avLst/>
            <a:gdLst/>
            <a:ahLst/>
            <a:cxnLst/>
            <a:rect r="r" b="b" t="t" l="l"/>
            <a:pathLst>
              <a:path h="2159782" w="4570967">
                <a:moveTo>
                  <a:pt x="0" y="0"/>
                </a:moveTo>
                <a:lnTo>
                  <a:pt x="4570967" y="0"/>
                </a:lnTo>
                <a:lnTo>
                  <a:pt x="4570967" y="2159781"/>
                </a:lnTo>
                <a:lnTo>
                  <a:pt x="0" y="21597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cover dir="l"/>
  </p:transition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614640">
            <a:off x="7413367" y="-5636934"/>
            <a:ext cx="13275971" cy="10548865"/>
          </a:xfrm>
          <a:custGeom>
            <a:avLst/>
            <a:gdLst/>
            <a:ahLst/>
            <a:cxnLst/>
            <a:rect r="r" b="b" t="t" l="l"/>
            <a:pathLst>
              <a:path h="10548865" w="13275971">
                <a:moveTo>
                  <a:pt x="13275971" y="0"/>
                </a:moveTo>
                <a:lnTo>
                  <a:pt x="0" y="0"/>
                </a:lnTo>
                <a:lnTo>
                  <a:pt x="0" y="10548865"/>
                </a:lnTo>
                <a:lnTo>
                  <a:pt x="13275971" y="10548865"/>
                </a:lnTo>
                <a:lnTo>
                  <a:pt x="1327597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rnd">
            <a:noFill/>
            <a:prstDash val="solid"/>
            <a:round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628708" y="437210"/>
            <a:ext cx="1487824" cy="743912"/>
          </a:xfrm>
          <a:custGeom>
            <a:avLst/>
            <a:gdLst/>
            <a:ahLst/>
            <a:cxnLst/>
            <a:rect r="r" b="b" t="t" l="l"/>
            <a:pathLst>
              <a:path h="743912" w="1487824">
                <a:moveTo>
                  <a:pt x="0" y="0"/>
                </a:moveTo>
                <a:lnTo>
                  <a:pt x="1487824" y="0"/>
                </a:lnTo>
                <a:lnTo>
                  <a:pt x="1487824" y="743912"/>
                </a:lnTo>
                <a:lnTo>
                  <a:pt x="0" y="74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23896" y="1366000"/>
            <a:ext cx="15440208" cy="1062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b="true" sz="616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Voeding en dieet bij IBD</a:t>
            </a:r>
          </a:p>
        </p:txBody>
      </p:sp>
    </p:spTree>
  </p:cSld>
  <p:clrMapOvr>
    <a:masterClrMapping/>
  </p:clrMapOvr>
  <p:transition spd="slow">
    <p:cover dir="l"/>
  </p:transition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614640">
            <a:off x="7413367" y="-5636934"/>
            <a:ext cx="13275971" cy="10548865"/>
          </a:xfrm>
          <a:custGeom>
            <a:avLst/>
            <a:gdLst/>
            <a:ahLst/>
            <a:cxnLst/>
            <a:rect r="r" b="b" t="t" l="l"/>
            <a:pathLst>
              <a:path h="10548865" w="13275971">
                <a:moveTo>
                  <a:pt x="13275971" y="0"/>
                </a:moveTo>
                <a:lnTo>
                  <a:pt x="0" y="0"/>
                </a:lnTo>
                <a:lnTo>
                  <a:pt x="0" y="10548865"/>
                </a:lnTo>
                <a:lnTo>
                  <a:pt x="13275971" y="10548865"/>
                </a:lnTo>
                <a:lnTo>
                  <a:pt x="1327597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rnd">
            <a:noFill/>
            <a:prstDash val="solid"/>
            <a:round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628708" y="437210"/>
            <a:ext cx="1487824" cy="743912"/>
          </a:xfrm>
          <a:custGeom>
            <a:avLst/>
            <a:gdLst/>
            <a:ahLst/>
            <a:cxnLst/>
            <a:rect r="r" b="b" t="t" l="l"/>
            <a:pathLst>
              <a:path h="743912" w="1487824">
                <a:moveTo>
                  <a:pt x="0" y="0"/>
                </a:moveTo>
                <a:lnTo>
                  <a:pt x="1487824" y="0"/>
                </a:lnTo>
                <a:lnTo>
                  <a:pt x="1487824" y="743912"/>
                </a:lnTo>
                <a:lnTo>
                  <a:pt x="0" y="74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065168" y="6008357"/>
            <a:ext cx="4157664" cy="3930882"/>
          </a:xfrm>
          <a:custGeom>
            <a:avLst/>
            <a:gdLst/>
            <a:ahLst/>
            <a:cxnLst/>
            <a:rect r="r" b="b" t="t" l="l"/>
            <a:pathLst>
              <a:path h="3930882" w="4157664">
                <a:moveTo>
                  <a:pt x="0" y="0"/>
                </a:moveTo>
                <a:lnTo>
                  <a:pt x="4157664" y="0"/>
                </a:lnTo>
                <a:lnTo>
                  <a:pt x="4157664" y="3930882"/>
                </a:lnTo>
                <a:lnTo>
                  <a:pt x="0" y="39308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7899810" y="3342511"/>
            <a:ext cx="2268471" cy="2268471"/>
            <a:chOff x="0" y="0"/>
            <a:chExt cx="3024628" cy="3024628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247859" y="247859"/>
              <a:ext cx="2528910" cy="2528910"/>
              <a:chOff x="0" y="0"/>
              <a:chExt cx="812800" cy="8128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DB5C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61"/>
                  </a:lnSpc>
                </a:pPr>
              </a:p>
            </p:txBody>
          </p:sp>
        </p:grpSp>
        <p:sp>
          <p:nvSpPr>
            <p:cNvPr name="Freeform 9" id="9"/>
            <p:cNvSpPr/>
            <p:nvPr/>
          </p:nvSpPr>
          <p:spPr>
            <a:xfrm flipH="false" flipV="false" rot="-527794">
              <a:off x="187076" y="187076"/>
              <a:ext cx="2650475" cy="2650475"/>
            </a:xfrm>
            <a:custGeom>
              <a:avLst/>
              <a:gdLst/>
              <a:ahLst/>
              <a:cxnLst/>
              <a:rect r="r" b="b" t="t" l="l"/>
              <a:pathLst>
                <a:path h="2650475" w="2650475">
                  <a:moveTo>
                    <a:pt x="0" y="0"/>
                  </a:moveTo>
                  <a:lnTo>
                    <a:pt x="2650476" y="0"/>
                  </a:lnTo>
                  <a:lnTo>
                    <a:pt x="2650476" y="2650476"/>
                  </a:lnTo>
                  <a:lnTo>
                    <a:pt x="0" y="2650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3492949" y="4273000"/>
            <a:ext cx="2221766" cy="2262972"/>
            <a:chOff x="0" y="0"/>
            <a:chExt cx="2962354" cy="3017296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54941"/>
              <a:ext cx="2962354" cy="2962354"/>
              <a:chOff x="0" y="0"/>
              <a:chExt cx="812800" cy="8128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DB5C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61"/>
                  </a:lnSpc>
                </a:pPr>
              </a:p>
            </p:txBody>
          </p:sp>
        </p:grpSp>
        <p:sp>
          <p:nvSpPr>
            <p:cNvPr name="Freeform 14" id="14"/>
            <p:cNvSpPr/>
            <p:nvPr/>
          </p:nvSpPr>
          <p:spPr>
            <a:xfrm flipH="false" flipV="false" rot="-1382776">
              <a:off x="410979" y="277532"/>
              <a:ext cx="1898760" cy="2358708"/>
            </a:xfrm>
            <a:custGeom>
              <a:avLst/>
              <a:gdLst/>
              <a:ahLst/>
              <a:cxnLst/>
              <a:rect r="r" b="b" t="t" l="l"/>
              <a:pathLst>
                <a:path h="2358708" w="1898760">
                  <a:moveTo>
                    <a:pt x="0" y="0"/>
                  </a:moveTo>
                  <a:lnTo>
                    <a:pt x="1898760" y="0"/>
                  </a:lnTo>
                  <a:lnTo>
                    <a:pt x="1898760" y="2358708"/>
                  </a:lnTo>
                  <a:lnTo>
                    <a:pt x="0" y="23587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904185" y="1003797"/>
              <a:ext cx="1791470" cy="1310012"/>
            </a:xfrm>
            <a:custGeom>
              <a:avLst/>
              <a:gdLst/>
              <a:ahLst/>
              <a:cxnLst/>
              <a:rect r="r" b="b" t="t" l="l"/>
              <a:pathLst>
                <a:path h="1310012" w="1791470">
                  <a:moveTo>
                    <a:pt x="0" y="0"/>
                  </a:moveTo>
                  <a:lnTo>
                    <a:pt x="1791469" y="0"/>
                  </a:lnTo>
                  <a:lnTo>
                    <a:pt x="1791469" y="1310013"/>
                  </a:lnTo>
                  <a:lnTo>
                    <a:pt x="0" y="1310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5971890" y="5425088"/>
            <a:ext cx="1658589" cy="1658589"/>
            <a:chOff x="0" y="0"/>
            <a:chExt cx="2211452" cy="2211452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2211452" cy="2211452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DB5C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61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-1336580">
              <a:off x="292421" y="292421"/>
              <a:ext cx="1626611" cy="1626611"/>
            </a:xfrm>
            <a:custGeom>
              <a:avLst/>
              <a:gdLst/>
              <a:ahLst/>
              <a:cxnLst/>
              <a:rect r="r" b="b" t="t" l="l"/>
              <a:pathLst>
                <a:path h="1626611" w="1626611">
                  <a:moveTo>
                    <a:pt x="0" y="0"/>
                  </a:moveTo>
                  <a:lnTo>
                    <a:pt x="1626610" y="0"/>
                  </a:lnTo>
                  <a:lnTo>
                    <a:pt x="1626610" y="1626610"/>
                  </a:lnTo>
                  <a:lnTo>
                    <a:pt x="0" y="1626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0623129" y="5365664"/>
            <a:ext cx="1730248" cy="1730248"/>
            <a:chOff x="0" y="0"/>
            <a:chExt cx="2306998" cy="2306998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0" y="0"/>
              <a:ext cx="2306998" cy="2306998"/>
              <a:chOff x="0" y="0"/>
              <a:chExt cx="812800" cy="81280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DB5C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61"/>
                  </a:lnSpc>
                </a:pPr>
              </a:p>
            </p:txBody>
          </p:sp>
        </p:grpSp>
        <p:sp>
          <p:nvSpPr>
            <p:cNvPr name="Freeform 25" id="25"/>
            <p:cNvSpPr/>
            <p:nvPr/>
          </p:nvSpPr>
          <p:spPr>
            <a:xfrm flipH="false" flipV="false" rot="2200377">
              <a:off x="392642" y="418623"/>
              <a:ext cx="1521714" cy="1523618"/>
            </a:xfrm>
            <a:custGeom>
              <a:avLst/>
              <a:gdLst/>
              <a:ahLst/>
              <a:cxnLst/>
              <a:rect r="r" b="b" t="t" l="l"/>
              <a:pathLst>
                <a:path h="1523618" w="1521714">
                  <a:moveTo>
                    <a:pt x="0" y="0"/>
                  </a:moveTo>
                  <a:lnTo>
                    <a:pt x="1521714" y="0"/>
                  </a:lnTo>
                  <a:lnTo>
                    <a:pt x="1521714" y="1523618"/>
                  </a:lnTo>
                  <a:lnTo>
                    <a:pt x="0" y="1523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12353377" y="3468981"/>
            <a:ext cx="2160973" cy="2160973"/>
            <a:chOff x="0" y="0"/>
            <a:chExt cx="2881297" cy="2881297"/>
          </a:xfrm>
        </p:grpSpPr>
        <p:grpSp>
          <p:nvGrpSpPr>
            <p:cNvPr name="Group 27" id="27"/>
            <p:cNvGrpSpPr/>
            <p:nvPr/>
          </p:nvGrpSpPr>
          <p:grpSpPr>
            <a:xfrm rot="0">
              <a:off x="0" y="0"/>
              <a:ext cx="2881297" cy="2881297"/>
              <a:chOff x="0" y="0"/>
              <a:chExt cx="812800" cy="812800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DB5C"/>
              </a:solidFill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61"/>
                  </a:lnSpc>
                </a:pPr>
              </a:p>
            </p:txBody>
          </p:sp>
        </p:grpSp>
        <p:sp>
          <p:nvSpPr>
            <p:cNvPr name="Freeform 30" id="30"/>
            <p:cNvSpPr/>
            <p:nvPr/>
          </p:nvSpPr>
          <p:spPr>
            <a:xfrm flipH="false" flipV="false" rot="572438">
              <a:off x="362660" y="506401"/>
              <a:ext cx="2155977" cy="1936460"/>
            </a:xfrm>
            <a:custGeom>
              <a:avLst/>
              <a:gdLst/>
              <a:ahLst/>
              <a:cxnLst/>
              <a:rect r="r" b="b" t="t" l="l"/>
              <a:pathLst>
                <a:path h="1936460" w="2155977">
                  <a:moveTo>
                    <a:pt x="0" y="0"/>
                  </a:moveTo>
                  <a:lnTo>
                    <a:pt x="2155977" y="0"/>
                  </a:lnTo>
                  <a:lnTo>
                    <a:pt x="2155977" y="1936460"/>
                  </a:lnTo>
                  <a:lnTo>
                    <a:pt x="0" y="1936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5971890" y="3324044"/>
            <a:ext cx="1250911" cy="1250911"/>
            <a:chOff x="0" y="0"/>
            <a:chExt cx="1667881" cy="1667881"/>
          </a:xfrm>
        </p:grpSpPr>
        <p:grpSp>
          <p:nvGrpSpPr>
            <p:cNvPr name="Group 32" id="32"/>
            <p:cNvGrpSpPr/>
            <p:nvPr/>
          </p:nvGrpSpPr>
          <p:grpSpPr>
            <a:xfrm rot="0">
              <a:off x="0" y="0"/>
              <a:ext cx="1667881" cy="1667881"/>
              <a:chOff x="0" y="0"/>
              <a:chExt cx="812800" cy="812800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DB5C"/>
              </a:solidFill>
            </p:spPr>
          </p:sp>
          <p:sp>
            <p:nvSpPr>
              <p:cNvPr name="TextBox 34" id="34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61"/>
                  </a:lnSpc>
                </a:pPr>
              </a:p>
            </p:txBody>
          </p:sp>
        </p:grpSp>
        <p:sp>
          <p:nvSpPr>
            <p:cNvPr name="Freeform 35" id="35"/>
            <p:cNvSpPr/>
            <p:nvPr/>
          </p:nvSpPr>
          <p:spPr>
            <a:xfrm flipH="false" flipV="false" rot="1236015">
              <a:off x="233880" y="245090"/>
              <a:ext cx="1225146" cy="1225146"/>
            </a:xfrm>
            <a:custGeom>
              <a:avLst/>
              <a:gdLst/>
              <a:ahLst/>
              <a:cxnLst/>
              <a:rect r="r" b="b" t="t" l="l"/>
              <a:pathLst>
                <a:path h="1225146" w="1225146">
                  <a:moveTo>
                    <a:pt x="0" y="0"/>
                  </a:moveTo>
                  <a:lnTo>
                    <a:pt x="1225145" y="0"/>
                  </a:lnTo>
                  <a:lnTo>
                    <a:pt x="1225145" y="1225146"/>
                  </a:lnTo>
                  <a:lnTo>
                    <a:pt x="0" y="1225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36" id="36"/>
          <p:cNvSpPr txBox="true"/>
          <p:nvPr/>
        </p:nvSpPr>
        <p:spPr>
          <a:xfrm rot="0">
            <a:off x="1423896" y="1366000"/>
            <a:ext cx="15440208" cy="1062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b="true" sz="616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Voeding en dieet bij IBD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614640">
            <a:off x="7413367" y="-5636934"/>
            <a:ext cx="13275971" cy="10548865"/>
          </a:xfrm>
          <a:custGeom>
            <a:avLst/>
            <a:gdLst/>
            <a:ahLst/>
            <a:cxnLst/>
            <a:rect r="r" b="b" t="t" l="l"/>
            <a:pathLst>
              <a:path h="10548865" w="13275971">
                <a:moveTo>
                  <a:pt x="13275971" y="0"/>
                </a:moveTo>
                <a:lnTo>
                  <a:pt x="0" y="0"/>
                </a:lnTo>
                <a:lnTo>
                  <a:pt x="0" y="10548865"/>
                </a:lnTo>
                <a:lnTo>
                  <a:pt x="13275971" y="10548865"/>
                </a:lnTo>
                <a:lnTo>
                  <a:pt x="1327597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rnd">
            <a:noFill/>
            <a:prstDash val="solid"/>
            <a:round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628708" y="437210"/>
            <a:ext cx="1487824" cy="743912"/>
          </a:xfrm>
          <a:custGeom>
            <a:avLst/>
            <a:gdLst/>
            <a:ahLst/>
            <a:cxnLst/>
            <a:rect r="r" b="b" t="t" l="l"/>
            <a:pathLst>
              <a:path h="743912" w="1487824">
                <a:moveTo>
                  <a:pt x="0" y="0"/>
                </a:moveTo>
                <a:lnTo>
                  <a:pt x="1487824" y="0"/>
                </a:lnTo>
                <a:lnTo>
                  <a:pt x="1487824" y="743912"/>
                </a:lnTo>
                <a:lnTo>
                  <a:pt x="0" y="74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072736" y="3146117"/>
            <a:ext cx="7493259" cy="6440550"/>
          </a:xfrm>
          <a:custGeom>
            <a:avLst/>
            <a:gdLst/>
            <a:ahLst/>
            <a:cxnLst/>
            <a:rect r="r" b="b" t="t" l="l"/>
            <a:pathLst>
              <a:path h="6440550" w="7493259">
                <a:moveTo>
                  <a:pt x="0" y="0"/>
                </a:moveTo>
                <a:lnTo>
                  <a:pt x="7493259" y="0"/>
                </a:lnTo>
                <a:lnTo>
                  <a:pt x="7493259" y="6440550"/>
                </a:lnTo>
                <a:lnTo>
                  <a:pt x="0" y="64405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1109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99790" y="7358795"/>
            <a:ext cx="492621" cy="471685"/>
          </a:xfrm>
          <a:custGeom>
            <a:avLst/>
            <a:gdLst/>
            <a:ahLst/>
            <a:cxnLst/>
            <a:rect r="r" b="b" t="t" l="l"/>
            <a:pathLst>
              <a:path h="471685" w="492621">
                <a:moveTo>
                  <a:pt x="0" y="0"/>
                </a:moveTo>
                <a:lnTo>
                  <a:pt x="492621" y="0"/>
                </a:lnTo>
                <a:lnTo>
                  <a:pt x="492621" y="471685"/>
                </a:lnTo>
                <a:lnTo>
                  <a:pt x="0" y="4716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423896" y="1366000"/>
            <a:ext cx="15440208" cy="1062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b="true" sz="616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Voeding en dieet bij IBD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99790" y="2847705"/>
            <a:ext cx="8968492" cy="6634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35"/>
              </a:lnSpc>
            </a:pPr>
            <a:r>
              <a:rPr lang="en-US" sz="3083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Meeste bewijs over het </a:t>
            </a:r>
            <a:r>
              <a:rPr lang="en-US" sz="3083" b="true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Mediterraans dieet</a:t>
            </a:r>
          </a:p>
          <a:p>
            <a:pPr algn="l" marL="536257" indent="-268128" lvl="1">
              <a:lnSpc>
                <a:spcPts val="4619"/>
              </a:lnSpc>
              <a:buFont typeface="Arial"/>
              <a:buChar char="•"/>
            </a:pPr>
            <a:r>
              <a:rPr lang="en-US" sz="248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Verse groente en fruit, granen, vis, olijfolie, noten,         kip en bonen</a:t>
            </a:r>
          </a:p>
          <a:p>
            <a:pPr algn="l" marL="536257" indent="-268128" lvl="1">
              <a:lnSpc>
                <a:spcPts val="4619"/>
              </a:lnSpc>
              <a:buFont typeface="Arial"/>
              <a:buChar char="•"/>
            </a:pPr>
            <a:r>
              <a:rPr lang="en-US" sz="248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Positief effect op ziekte activiteit en kwaliteit van leven</a:t>
            </a:r>
          </a:p>
          <a:p>
            <a:pPr algn="l" marL="536257" indent="-268128" lvl="1">
              <a:lnSpc>
                <a:spcPts val="4619"/>
              </a:lnSpc>
              <a:buFont typeface="Arial"/>
              <a:buChar char="•"/>
            </a:pPr>
            <a:r>
              <a:rPr lang="en-US" sz="248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Ook andere voordelen (o.a. hart- en vaat gezondheid)</a:t>
            </a:r>
          </a:p>
          <a:p>
            <a:pPr algn="l">
              <a:lnSpc>
                <a:spcPts val="4619"/>
              </a:lnSpc>
            </a:pPr>
          </a:p>
          <a:p>
            <a:pPr algn="l">
              <a:lnSpc>
                <a:spcPts val="5735"/>
              </a:lnSpc>
            </a:pPr>
            <a:r>
              <a:rPr lang="en-US" sz="3083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Wat moet ik vermijden?</a:t>
            </a:r>
          </a:p>
          <a:p>
            <a:pPr algn="l">
              <a:lnSpc>
                <a:spcPts val="4619"/>
              </a:lnSpc>
            </a:pPr>
            <a:r>
              <a:rPr lang="en-US" sz="2483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       </a:t>
            </a:r>
            <a:r>
              <a:rPr lang="en-US" sz="248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Ultrabewerkt voedsel (voorverpakte snacks, kant-en-</a:t>
            </a:r>
          </a:p>
          <a:p>
            <a:pPr algn="l">
              <a:lnSpc>
                <a:spcPts val="4619"/>
              </a:lnSpc>
            </a:pPr>
            <a:r>
              <a:rPr lang="en-US" sz="248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</a:t>
            </a:r>
            <a:r>
              <a:rPr lang="en-US" sz="248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klaar maaltijden)</a:t>
            </a:r>
          </a:p>
          <a:p>
            <a:pPr algn="l">
              <a:lnSpc>
                <a:spcPts val="4619"/>
              </a:lnSpc>
            </a:pPr>
            <a:r>
              <a:rPr lang="en-US" sz="248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</a:t>
            </a:r>
            <a:r>
              <a:rPr lang="en-US" sz="248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(Koolzuur houdende) frisdrank</a:t>
            </a:r>
          </a:p>
          <a:p>
            <a:pPr algn="l">
              <a:lnSpc>
                <a:spcPts val="4619"/>
              </a:lnSpc>
            </a:pPr>
            <a:r>
              <a:rPr lang="en-US" sz="248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</a:t>
            </a:r>
            <a:r>
              <a:rPr lang="en-US" sz="248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Rood of bewerkt vlees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199790" y="8513920"/>
            <a:ext cx="492621" cy="471685"/>
          </a:xfrm>
          <a:custGeom>
            <a:avLst/>
            <a:gdLst/>
            <a:ahLst/>
            <a:cxnLst/>
            <a:rect r="r" b="b" t="t" l="l"/>
            <a:pathLst>
              <a:path h="471685" w="492621">
                <a:moveTo>
                  <a:pt x="0" y="0"/>
                </a:moveTo>
                <a:lnTo>
                  <a:pt x="492621" y="0"/>
                </a:lnTo>
                <a:lnTo>
                  <a:pt x="492621" y="471685"/>
                </a:lnTo>
                <a:lnTo>
                  <a:pt x="0" y="4716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99790" y="9114982"/>
            <a:ext cx="492621" cy="471685"/>
          </a:xfrm>
          <a:custGeom>
            <a:avLst/>
            <a:gdLst/>
            <a:ahLst/>
            <a:cxnLst/>
            <a:rect r="r" b="b" t="t" l="l"/>
            <a:pathLst>
              <a:path h="471685" w="492621">
                <a:moveTo>
                  <a:pt x="0" y="0"/>
                </a:moveTo>
                <a:lnTo>
                  <a:pt x="492621" y="0"/>
                </a:lnTo>
                <a:lnTo>
                  <a:pt x="492621" y="471685"/>
                </a:lnTo>
                <a:lnTo>
                  <a:pt x="0" y="4716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614640">
            <a:off x="7413367" y="-5636934"/>
            <a:ext cx="13275971" cy="10548865"/>
          </a:xfrm>
          <a:custGeom>
            <a:avLst/>
            <a:gdLst/>
            <a:ahLst/>
            <a:cxnLst/>
            <a:rect r="r" b="b" t="t" l="l"/>
            <a:pathLst>
              <a:path h="10548865" w="13275971">
                <a:moveTo>
                  <a:pt x="13275971" y="0"/>
                </a:moveTo>
                <a:lnTo>
                  <a:pt x="0" y="0"/>
                </a:lnTo>
                <a:lnTo>
                  <a:pt x="0" y="10548865"/>
                </a:lnTo>
                <a:lnTo>
                  <a:pt x="13275971" y="10548865"/>
                </a:lnTo>
                <a:lnTo>
                  <a:pt x="1327597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rnd">
            <a:noFill/>
            <a:prstDash val="solid"/>
            <a:round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628708" y="437210"/>
            <a:ext cx="1487824" cy="743912"/>
          </a:xfrm>
          <a:custGeom>
            <a:avLst/>
            <a:gdLst/>
            <a:ahLst/>
            <a:cxnLst/>
            <a:rect r="r" b="b" t="t" l="l"/>
            <a:pathLst>
              <a:path h="743912" w="1487824">
                <a:moveTo>
                  <a:pt x="0" y="0"/>
                </a:moveTo>
                <a:lnTo>
                  <a:pt x="1487824" y="0"/>
                </a:lnTo>
                <a:lnTo>
                  <a:pt x="1487824" y="743912"/>
                </a:lnTo>
                <a:lnTo>
                  <a:pt x="0" y="74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165128" y="3039244"/>
            <a:ext cx="6182612" cy="6219056"/>
            <a:chOff x="0" y="0"/>
            <a:chExt cx="1064339" cy="107061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064339" cy="1070613"/>
            </a:xfrm>
            <a:custGeom>
              <a:avLst/>
              <a:gdLst/>
              <a:ahLst/>
              <a:cxnLst/>
              <a:rect r="r" b="b" t="t" l="l"/>
              <a:pathLst>
                <a:path h="1070613" w="1064339">
                  <a:moveTo>
                    <a:pt x="32557" y="0"/>
                  </a:moveTo>
                  <a:lnTo>
                    <a:pt x="1031782" y="0"/>
                  </a:lnTo>
                  <a:cubicBezTo>
                    <a:pt x="1040416" y="0"/>
                    <a:pt x="1048698" y="3430"/>
                    <a:pt x="1054803" y="9536"/>
                  </a:cubicBezTo>
                  <a:cubicBezTo>
                    <a:pt x="1060909" y="15642"/>
                    <a:pt x="1064339" y="23923"/>
                    <a:pt x="1064339" y="32557"/>
                  </a:cubicBezTo>
                  <a:lnTo>
                    <a:pt x="1064339" y="1038056"/>
                  </a:lnTo>
                  <a:cubicBezTo>
                    <a:pt x="1064339" y="1046690"/>
                    <a:pt x="1060909" y="1054971"/>
                    <a:pt x="1054803" y="1061077"/>
                  </a:cubicBezTo>
                  <a:cubicBezTo>
                    <a:pt x="1048698" y="1067183"/>
                    <a:pt x="1040416" y="1070613"/>
                    <a:pt x="1031782" y="1070613"/>
                  </a:cubicBezTo>
                  <a:lnTo>
                    <a:pt x="32557" y="1070613"/>
                  </a:lnTo>
                  <a:cubicBezTo>
                    <a:pt x="23923" y="1070613"/>
                    <a:pt x="15642" y="1067183"/>
                    <a:pt x="9536" y="1061077"/>
                  </a:cubicBezTo>
                  <a:cubicBezTo>
                    <a:pt x="3430" y="1054971"/>
                    <a:pt x="0" y="1046690"/>
                    <a:pt x="0" y="1038056"/>
                  </a:cubicBezTo>
                  <a:lnTo>
                    <a:pt x="0" y="32557"/>
                  </a:lnTo>
                  <a:cubicBezTo>
                    <a:pt x="0" y="23923"/>
                    <a:pt x="3430" y="15642"/>
                    <a:pt x="9536" y="9536"/>
                  </a:cubicBezTo>
                  <a:cubicBezTo>
                    <a:pt x="15642" y="3430"/>
                    <a:pt x="23923" y="0"/>
                    <a:pt x="32557" y="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1064339" cy="11277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9940260" y="3039244"/>
            <a:ext cx="6182612" cy="6219056"/>
            <a:chOff x="0" y="0"/>
            <a:chExt cx="1064339" cy="107061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064339" cy="1070613"/>
            </a:xfrm>
            <a:custGeom>
              <a:avLst/>
              <a:gdLst/>
              <a:ahLst/>
              <a:cxnLst/>
              <a:rect r="r" b="b" t="t" l="l"/>
              <a:pathLst>
                <a:path h="1070613" w="1064339">
                  <a:moveTo>
                    <a:pt x="32557" y="0"/>
                  </a:moveTo>
                  <a:lnTo>
                    <a:pt x="1031782" y="0"/>
                  </a:lnTo>
                  <a:cubicBezTo>
                    <a:pt x="1040416" y="0"/>
                    <a:pt x="1048698" y="3430"/>
                    <a:pt x="1054803" y="9536"/>
                  </a:cubicBezTo>
                  <a:cubicBezTo>
                    <a:pt x="1060909" y="15642"/>
                    <a:pt x="1064339" y="23923"/>
                    <a:pt x="1064339" y="32557"/>
                  </a:cubicBezTo>
                  <a:lnTo>
                    <a:pt x="1064339" y="1038056"/>
                  </a:lnTo>
                  <a:cubicBezTo>
                    <a:pt x="1064339" y="1046690"/>
                    <a:pt x="1060909" y="1054971"/>
                    <a:pt x="1054803" y="1061077"/>
                  </a:cubicBezTo>
                  <a:cubicBezTo>
                    <a:pt x="1048698" y="1067183"/>
                    <a:pt x="1040416" y="1070613"/>
                    <a:pt x="1031782" y="1070613"/>
                  </a:cubicBezTo>
                  <a:lnTo>
                    <a:pt x="32557" y="1070613"/>
                  </a:lnTo>
                  <a:cubicBezTo>
                    <a:pt x="23923" y="1070613"/>
                    <a:pt x="15642" y="1067183"/>
                    <a:pt x="9536" y="1061077"/>
                  </a:cubicBezTo>
                  <a:cubicBezTo>
                    <a:pt x="3430" y="1054971"/>
                    <a:pt x="0" y="1046690"/>
                    <a:pt x="0" y="1038056"/>
                  </a:cubicBezTo>
                  <a:lnTo>
                    <a:pt x="0" y="32557"/>
                  </a:lnTo>
                  <a:cubicBezTo>
                    <a:pt x="0" y="23923"/>
                    <a:pt x="3430" y="15642"/>
                    <a:pt x="9536" y="9536"/>
                  </a:cubicBezTo>
                  <a:cubicBezTo>
                    <a:pt x="15642" y="3430"/>
                    <a:pt x="23923" y="0"/>
                    <a:pt x="32557" y="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1064339" cy="11277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3854401" y="1600068"/>
            <a:ext cx="2268471" cy="2268471"/>
            <a:chOff x="0" y="0"/>
            <a:chExt cx="3024628" cy="3024628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247859" y="247859"/>
              <a:ext cx="2528910" cy="2528910"/>
              <a:chOff x="0" y="0"/>
              <a:chExt cx="812800" cy="8128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DB5C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61"/>
                  </a:lnSpc>
                </a:pPr>
              </a:p>
            </p:txBody>
          </p:sp>
        </p:grpSp>
        <p:sp>
          <p:nvSpPr>
            <p:cNvPr name="Freeform 14" id="14"/>
            <p:cNvSpPr/>
            <p:nvPr/>
          </p:nvSpPr>
          <p:spPr>
            <a:xfrm flipH="false" flipV="false" rot="-527794">
              <a:off x="187076" y="187076"/>
              <a:ext cx="2650475" cy="2650475"/>
            </a:xfrm>
            <a:custGeom>
              <a:avLst/>
              <a:gdLst/>
              <a:ahLst/>
              <a:cxnLst/>
              <a:rect r="r" b="b" t="t" l="l"/>
              <a:pathLst>
                <a:path h="2650475" w="2650475">
                  <a:moveTo>
                    <a:pt x="0" y="0"/>
                  </a:moveTo>
                  <a:lnTo>
                    <a:pt x="2650476" y="0"/>
                  </a:lnTo>
                  <a:lnTo>
                    <a:pt x="2650476" y="2650476"/>
                  </a:lnTo>
                  <a:lnTo>
                    <a:pt x="0" y="2650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0184345" y="1907758"/>
            <a:ext cx="2221766" cy="2262972"/>
            <a:chOff x="0" y="0"/>
            <a:chExt cx="2962354" cy="3017296"/>
          </a:xfrm>
        </p:grpSpPr>
        <p:grpSp>
          <p:nvGrpSpPr>
            <p:cNvPr name="Group 16" id="16"/>
            <p:cNvGrpSpPr/>
            <p:nvPr/>
          </p:nvGrpSpPr>
          <p:grpSpPr>
            <a:xfrm rot="0">
              <a:off x="0" y="54941"/>
              <a:ext cx="2962354" cy="2962354"/>
              <a:chOff x="0" y="0"/>
              <a:chExt cx="812800" cy="81280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DB5C"/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61"/>
                  </a:lnSpc>
                </a:pPr>
              </a:p>
            </p:txBody>
          </p:sp>
        </p:grpSp>
        <p:sp>
          <p:nvSpPr>
            <p:cNvPr name="Freeform 19" id="19"/>
            <p:cNvSpPr/>
            <p:nvPr/>
          </p:nvSpPr>
          <p:spPr>
            <a:xfrm flipH="false" flipV="false" rot="-1382776">
              <a:off x="410979" y="277532"/>
              <a:ext cx="1898760" cy="2358708"/>
            </a:xfrm>
            <a:custGeom>
              <a:avLst/>
              <a:gdLst/>
              <a:ahLst/>
              <a:cxnLst/>
              <a:rect r="r" b="b" t="t" l="l"/>
              <a:pathLst>
                <a:path h="2358708" w="1898760">
                  <a:moveTo>
                    <a:pt x="0" y="0"/>
                  </a:moveTo>
                  <a:lnTo>
                    <a:pt x="1898760" y="0"/>
                  </a:lnTo>
                  <a:lnTo>
                    <a:pt x="1898760" y="2358708"/>
                  </a:lnTo>
                  <a:lnTo>
                    <a:pt x="0" y="23587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904185" y="1003797"/>
              <a:ext cx="1791470" cy="1310012"/>
            </a:xfrm>
            <a:custGeom>
              <a:avLst/>
              <a:gdLst/>
              <a:ahLst/>
              <a:cxnLst/>
              <a:rect r="r" b="b" t="t" l="l"/>
              <a:pathLst>
                <a:path h="1310012" w="1791470">
                  <a:moveTo>
                    <a:pt x="0" y="0"/>
                  </a:moveTo>
                  <a:lnTo>
                    <a:pt x="1791469" y="0"/>
                  </a:lnTo>
                  <a:lnTo>
                    <a:pt x="1791469" y="1310013"/>
                  </a:lnTo>
                  <a:lnTo>
                    <a:pt x="0" y="1310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2392763" y="3039244"/>
            <a:ext cx="1658589" cy="1658589"/>
            <a:chOff x="0" y="0"/>
            <a:chExt cx="2211452" cy="2211452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0" y="0"/>
              <a:ext cx="2211452" cy="2211452"/>
              <a:chOff x="0" y="0"/>
              <a:chExt cx="812800" cy="81280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DB5C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61"/>
                  </a:lnSpc>
                </a:pPr>
              </a:p>
            </p:txBody>
          </p:sp>
        </p:grpSp>
        <p:sp>
          <p:nvSpPr>
            <p:cNvPr name="Freeform 25" id="25"/>
            <p:cNvSpPr/>
            <p:nvPr/>
          </p:nvSpPr>
          <p:spPr>
            <a:xfrm flipH="false" flipV="false" rot="-1336580">
              <a:off x="292421" y="292421"/>
              <a:ext cx="1626611" cy="1626611"/>
            </a:xfrm>
            <a:custGeom>
              <a:avLst/>
              <a:gdLst/>
              <a:ahLst/>
              <a:cxnLst/>
              <a:rect r="r" b="b" t="t" l="l"/>
              <a:pathLst>
                <a:path h="1626611" w="1626611">
                  <a:moveTo>
                    <a:pt x="0" y="0"/>
                  </a:moveTo>
                  <a:lnTo>
                    <a:pt x="1626610" y="0"/>
                  </a:lnTo>
                  <a:lnTo>
                    <a:pt x="1626610" y="1626610"/>
                  </a:lnTo>
                  <a:lnTo>
                    <a:pt x="0" y="1626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12523851" y="1619118"/>
            <a:ext cx="1250911" cy="1250911"/>
            <a:chOff x="0" y="0"/>
            <a:chExt cx="1667881" cy="1667881"/>
          </a:xfrm>
        </p:grpSpPr>
        <p:grpSp>
          <p:nvGrpSpPr>
            <p:cNvPr name="Group 27" id="27"/>
            <p:cNvGrpSpPr/>
            <p:nvPr/>
          </p:nvGrpSpPr>
          <p:grpSpPr>
            <a:xfrm rot="0">
              <a:off x="0" y="0"/>
              <a:ext cx="1667881" cy="1667881"/>
              <a:chOff x="0" y="0"/>
              <a:chExt cx="812800" cy="812800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DB5C"/>
              </a:solidFill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61"/>
                  </a:lnSpc>
                </a:pPr>
              </a:p>
            </p:txBody>
          </p:sp>
        </p:grpSp>
        <p:sp>
          <p:nvSpPr>
            <p:cNvPr name="Freeform 30" id="30"/>
            <p:cNvSpPr/>
            <p:nvPr/>
          </p:nvSpPr>
          <p:spPr>
            <a:xfrm flipH="false" flipV="false" rot="1236015">
              <a:off x="233880" y="245090"/>
              <a:ext cx="1225146" cy="1225146"/>
            </a:xfrm>
            <a:custGeom>
              <a:avLst/>
              <a:gdLst/>
              <a:ahLst/>
              <a:cxnLst/>
              <a:rect r="r" b="b" t="t" l="l"/>
              <a:pathLst>
                <a:path h="1225146" w="1225146">
                  <a:moveTo>
                    <a:pt x="0" y="0"/>
                  </a:moveTo>
                  <a:lnTo>
                    <a:pt x="1225145" y="0"/>
                  </a:lnTo>
                  <a:lnTo>
                    <a:pt x="1225145" y="1225146"/>
                  </a:lnTo>
                  <a:lnTo>
                    <a:pt x="0" y="1225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3401121" y="1482482"/>
            <a:ext cx="3352387" cy="3352387"/>
            <a:chOff x="0" y="0"/>
            <a:chExt cx="4469850" cy="4469850"/>
          </a:xfrm>
        </p:grpSpPr>
        <p:grpSp>
          <p:nvGrpSpPr>
            <p:cNvPr name="Group 32" id="32"/>
            <p:cNvGrpSpPr/>
            <p:nvPr/>
          </p:nvGrpSpPr>
          <p:grpSpPr>
            <a:xfrm rot="0">
              <a:off x="0" y="0"/>
              <a:ext cx="4469850" cy="4469850"/>
              <a:chOff x="0" y="0"/>
              <a:chExt cx="812800" cy="812800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DB5C"/>
              </a:solidFill>
            </p:spPr>
          </p:sp>
          <p:sp>
            <p:nvSpPr>
              <p:cNvPr name="TextBox 34" id="34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61"/>
                  </a:lnSpc>
                </a:pPr>
              </a:p>
            </p:txBody>
          </p:sp>
        </p:grpSp>
        <p:sp>
          <p:nvSpPr>
            <p:cNvPr name="Freeform 35" id="35"/>
            <p:cNvSpPr/>
            <p:nvPr/>
          </p:nvSpPr>
          <p:spPr>
            <a:xfrm flipH="false" flipV="false" rot="0">
              <a:off x="898773" y="675701"/>
              <a:ext cx="2672303" cy="2908629"/>
            </a:xfrm>
            <a:custGeom>
              <a:avLst/>
              <a:gdLst/>
              <a:ahLst/>
              <a:cxnLst/>
              <a:rect r="r" b="b" t="t" l="l"/>
              <a:pathLst>
                <a:path h="2908629" w="2672303">
                  <a:moveTo>
                    <a:pt x="0" y="0"/>
                  </a:moveTo>
                  <a:lnTo>
                    <a:pt x="2672303" y="0"/>
                  </a:lnTo>
                  <a:lnTo>
                    <a:pt x="2672303" y="2908629"/>
                  </a:lnTo>
                  <a:lnTo>
                    <a:pt x="0" y="2908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36" id="36"/>
          <p:cNvSpPr txBox="true"/>
          <p:nvPr/>
        </p:nvSpPr>
        <p:spPr>
          <a:xfrm rot="0">
            <a:off x="2036907" y="5101570"/>
            <a:ext cx="6439054" cy="4207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86"/>
              </a:lnSpc>
              <a:spcBef>
                <a:spcPct val="0"/>
              </a:spcBef>
            </a:pPr>
            <a:r>
              <a:rPr lang="en-US" b="true" sz="256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Wat als ik een opvlamming heb?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9812039" y="5105400"/>
            <a:ext cx="6439054" cy="4207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86"/>
              </a:lnSpc>
              <a:spcBef>
                <a:spcPct val="0"/>
              </a:spcBef>
            </a:pPr>
            <a:r>
              <a:rPr lang="en-US" b="true" sz="256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Hoe zit het met speciale diëten?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2756932" y="5875007"/>
            <a:ext cx="4999004" cy="2522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71488" indent="-235744" lvl="1">
              <a:lnSpc>
                <a:spcPts val="4061"/>
              </a:lnSpc>
              <a:buFont typeface="Arial"/>
              <a:buChar char="•"/>
            </a:pPr>
            <a:r>
              <a:rPr lang="en-US" sz="218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Makkelijk verteerbaar voedsel (weinig vezels, zachtere structuur)</a:t>
            </a:r>
          </a:p>
          <a:p>
            <a:pPr algn="l" marL="471488" indent="-235744" lvl="1">
              <a:lnSpc>
                <a:spcPts val="4061"/>
              </a:lnSpc>
              <a:buFont typeface="Arial"/>
              <a:buChar char="•"/>
            </a:pPr>
            <a:r>
              <a:rPr lang="en-US" sz="218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Bij de ziekte van Crohn kan speciale drinkvoeding helpen, zeker bij jongere patiënten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0722556" y="5875007"/>
            <a:ext cx="4999004" cy="2522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71488" indent="-235744" lvl="1">
              <a:lnSpc>
                <a:spcPts val="4061"/>
              </a:lnSpc>
              <a:buFont typeface="Arial"/>
              <a:buChar char="•"/>
            </a:pPr>
            <a:r>
              <a:rPr lang="en-US" sz="218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Nog weinig tot geen bewijs dat dit effectief is bij IBD</a:t>
            </a:r>
          </a:p>
          <a:p>
            <a:pPr algn="l" marL="471488" indent="-235744" lvl="1">
              <a:lnSpc>
                <a:spcPts val="4061"/>
              </a:lnSpc>
              <a:buFont typeface="Arial"/>
              <a:buChar char="•"/>
            </a:pPr>
            <a:r>
              <a:rPr lang="en-US" sz="218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Kan soms helpen om symptomen te verlichten, maar vaak moeilijker om te volgen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3393540"/>
            <a:ext cx="7004498" cy="3414157"/>
            <a:chOff x="0" y="0"/>
            <a:chExt cx="9339331" cy="4552209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904757" y="2056560"/>
              <a:ext cx="8434574" cy="2495649"/>
              <a:chOff x="0" y="0"/>
              <a:chExt cx="1089011" cy="32222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1089011" cy="322220"/>
              </a:xfrm>
              <a:custGeom>
                <a:avLst/>
                <a:gdLst/>
                <a:ahLst/>
                <a:cxnLst/>
                <a:rect r="r" b="b" t="t" l="l"/>
                <a:pathLst>
                  <a:path h="322220" w="1089011">
                    <a:moveTo>
                      <a:pt x="31820" y="0"/>
                    </a:moveTo>
                    <a:lnTo>
                      <a:pt x="1057192" y="0"/>
                    </a:lnTo>
                    <a:cubicBezTo>
                      <a:pt x="1074765" y="0"/>
                      <a:pt x="1089011" y="14246"/>
                      <a:pt x="1089011" y="31820"/>
                    </a:cubicBezTo>
                    <a:lnTo>
                      <a:pt x="1089011" y="290400"/>
                    </a:lnTo>
                    <a:cubicBezTo>
                      <a:pt x="1089011" y="298840"/>
                      <a:pt x="1085659" y="306933"/>
                      <a:pt x="1079692" y="312900"/>
                    </a:cubicBezTo>
                    <a:cubicBezTo>
                      <a:pt x="1073724" y="318868"/>
                      <a:pt x="1065631" y="322220"/>
                      <a:pt x="1057192" y="322220"/>
                    </a:cubicBezTo>
                    <a:lnTo>
                      <a:pt x="31820" y="322220"/>
                    </a:lnTo>
                    <a:cubicBezTo>
                      <a:pt x="23381" y="322220"/>
                      <a:pt x="15287" y="318868"/>
                      <a:pt x="9320" y="312900"/>
                    </a:cubicBezTo>
                    <a:cubicBezTo>
                      <a:pt x="3352" y="306933"/>
                      <a:pt x="0" y="298840"/>
                      <a:pt x="0" y="290400"/>
                    </a:cubicBezTo>
                    <a:lnTo>
                      <a:pt x="0" y="31820"/>
                    </a:lnTo>
                    <a:cubicBezTo>
                      <a:pt x="0" y="23381"/>
                      <a:pt x="3352" y="15287"/>
                      <a:pt x="9320" y="9320"/>
                    </a:cubicBezTo>
                    <a:cubicBezTo>
                      <a:pt x="15287" y="3352"/>
                      <a:pt x="23381" y="0"/>
                      <a:pt x="31820" y="0"/>
                    </a:cubicBezTo>
                    <a:close/>
                  </a:path>
                </a:pathLst>
              </a:custGeom>
              <a:solidFill>
                <a:srgbClr val="F6F6F6"/>
              </a:solidFill>
            </p:spPr>
          </p:sp>
          <p:sp>
            <p:nvSpPr>
              <p:cNvPr name="TextBox 5" id="5"/>
              <p:cNvSpPr txBox="true"/>
              <p:nvPr/>
            </p:nvSpPr>
            <p:spPr>
              <a:xfrm>
                <a:off x="0" y="-57150"/>
                <a:ext cx="1089011" cy="37937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61"/>
                  </a:lnSpc>
                </a:pPr>
              </a:p>
            </p:txBody>
          </p:sp>
        </p:grpSp>
        <p:sp>
          <p:nvSpPr>
            <p:cNvPr name="TextBox 6" id="6"/>
            <p:cNvSpPr txBox="true"/>
            <p:nvPr/>
          </p:nvSpPr>
          <p:spPr>
            <a:xfrm rot="0">
              <a:off x="0" y="-76200"/>
              <a:ext cx="6850207" cy="15371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706"/>
                </a:lnSpc>
                <a:spcBef>
                  <a:spcPct val="0"/>
                </a:spcBef>
              </a:pPr>
              <a:r>
                <a:rPr lang="en-US" sz="3361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Sporten is over het algemeen</a:t>
              </a:r>
              <a:r>
                <a:rPr lang="en-US" sz="3361" b="true">
                  <a:solidFill>
                    <a:srgbClr val="00000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 </a:t>
              </a:r>
              <a:r>
                <a:rPr lang="en-US" sz="3361" b="true">
                  <a:solidFill>
                    <a:srgbClr val="004AAD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veilig bij IBD!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1450443" y="2370849"/>
              <a:ext cx="6228617" cy="17337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28"/>
                </a:lnSpc>
              </a:pPr>
              <a:r>
                <a:rPr lang="en-US" sz="1899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Zelfs extreme sport zoals </a:t>
              </a:r>
            </a:p>
            <a:p>
              <a:pPr algn="l">
                <a:lnSpc>
                  <a:spcPts val="3628"/>
                </a:lnSpc>
              </a:pPr>
              <a:r>
                <a:rPr lang="en-US" sz="1899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marathons rennen zorgde bij een </a:t>
              </a:r>
            </a:p>
            <a:p>
              <a:pPr algn="l">
                <a:lnSpc>
                  <a:spcPts val="3628"/>
                </a:lnSpc>
              </a:pPr>
              <a:r>
                <a:rPr lang="en-US" sz="1899">
                  <a:solidFill>
                    <a:srgbClr val="00000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kleine studie niet voor meer ontsteking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true" flipV="false" rot="614640">
            <a:off x="7413367" y="-5636934"/>
            <a:ext cx="13275971" cy="10548865"/>
          </a:xfrm>
          <a:custGeom>
            <a:avLst/>
            <a:gdLst/>
            <a:ahLst/>
            <a:cxnLst/>
            <a:rect r="r" b="b" t="t" l="l"/>
            <a:pathLst>
              <a:path h="10548865" w="13275971">
                <a:moveTo>
                  <a:pt x="13275971" y="0"/>
                </a:moveTo>
                <a:lnTo>
                  <a:pt x="0" y="0"/>
                </a:lnTo>
                <a:lnTo>
                  <a:pt x="0" y="10548865"/>
                </a:lnTo>
                <a:lnTo>
                  <a:pt x="13275971" y="10548865"/>
                </a:lnTo>
                <a:lnTo>
                  <a:pt x="1327597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rnd">
            <a:noFill/>
            <a:prstDash val="solid"/>
            <a:round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628708" y="437210"/>
            <a:ext cx="1487824" cy="743912"/>
          </a:xfrm>
          <a:custGeom>
            <a:avLst/>
            <a:gdLst/>
            <a:ahLst/>
            <a:cxnLst/>
            <a:rect r="r" b="b" t="t" l="l"/>
            <a:pathLst>
              <a:path h="743912" w="1487824">
                <a:moveTo>
                  <a:pt x="0" y="0"/>
                </a:moveTo>
                <a:lnTo>
                  <a:pt x="1487824" y="0"/>
                </a:lnTo>
                <a:lnTo>
                  <a:pt x="1487824" y="743912"/>
                </a:lnTo>
                <a:lnTo>
                  <a:pt x="0" y="74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399044" y="2909198"/>
            <a:ext cx="3013660" cy="5479382"/>
          </a:xfrm>
          <a:custGeom>
            <a:avLst/>
            <a:gdLst/>
            <a:ahLst/>
            <a:cxnLst/>
            <a:rect r="r" b="b" t="t" l="l"/>
            <a:pathLst>
              <a:path h="5479382" w="3013660">
                <a:moveTo>
                  <a:pt x="0" y="0"/>
                </a:moveTo>
                <a:lnTo>
                  <a:pt x="3013660" y="0"/>
                </a:lnTo>
                <a:lnTo>
                  <a:pt x="3013660" y="5479382"/>
                </a:lnTo>
                <a:lnTo>
                  <a:pt x="0" y="54793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8033198" y="3180200"/>
            <a:ext cx="3855758" cy="5383258"/>
          </a:xfrm>
          <a:custGeom>
            <a:avLst/>
            <a:gdLst/>
            <a:ahLst/>
            <a:cxnLst/>
            <a:rect r="r" b="b" t="t" l="l"/>
            <a:pathLst>
              <a:path h="5383258" w="3855758">
                <a:moveTo>
                  <a:pt x="3855758" y="0"/>
                </a:moveTo>
                <a:lnTo>
                  <a:pt x="0" y="0"/>
                </a:lnTo>
                <a:lnTo>
                  <a:pt x="0" y="5383257"/>
                </a:lnTo>
                <a:lnTo>
                  <a:pt x="3855758" y="5383257"/>
                </a:lnTo>
                <a:lnTo>
                  <a:pt x="3855758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2755702" y="4622965"/>
            <a:ext cx="2040504" cy="2040504"/>
            <a:chOff x="0" y="0"/>
            <a:chExt cx="2720672" cy="2720672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0"/>
              <a:ext cx="2720672" cy="2720672"/>
              <a:chOff x="0" y="0"/>
              <a:chExt cx="812800" cy="8128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004AAD">
                      <a:alpha val="100000"/>
                    </a:srgbClr>
                  </a:gs>
                  <a:gs pos="100000">
                    <a:srgbClr val="4C91ED">
                      <a:alpha val="100000"/>
                    </a:srgbClr>
                  </a:gs>
                </a:gsLst>
                <a:lin ang="2700000"/>
              </a:gra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61"/>
                  </a:lnSpc>
                </a:pPr>
              </a:p>
            </p:txBody>
          </p:sp>
        </p:grpSp>
        <p:sp>
          <p:nvSpPr>
            <p:cNvPr name="Freeform 16" id="16"/>
            <p:cNvSpPr/>
            <p:nvPr/>
          </p:nvSpPr>
          <p:spPr>
            <a:xfrm flipH="false" flipV="false" rot="0">
              <a:off x="483413" y="405862"/>
              <a:ext cx="1753845" cy="1908947"/>
            </a:xfrm>
            <a:custGeom>
              <a:avLst/>
              <a:gdLst/>
              <a:ahLst/>
              <a:cxnLst/>
              <a:rect r="r" b="b" t="t" l="l"/>
              <a:pathLst>
                <a:path h="1908947" w="1753845">
                  <a:moveTo>
                    <a:pt x="0" y="0"/>
                  </a:moveTo>
                  <a:lnTo>
                    <a:pt x="1753845" y="0"/>
                  </a:lnTo>
                  <a:lnTo>
                    <a:pt x="1753845" y="1908947"/>
                  </a:lnTo>
                  <a:lnTo>
                    <a:pt x="0" y="19089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5597454">
              <a:off x="682511" y="627168"/>
              <a:ext cx="1355649" cy="1800983"/>
            </a:xfrm>
            <a:custGeom>
              <a:avLst/>
              <a:gdLst/>
              <a:ahLst/>
              <a:cxnLst/>
              <a:rect r="r" b="b" t="t" l="l"/>
              <a:pathLst>
                <a:path h="1800983" w="1355649">
                  <a:moveTo>
                    <a:pt x="0" y="0"/>
                  </a:moveTo>
                  <a:lnTo>
                    <a:pt x="1355649" y="0"/>
                  </a:lnTo>
                  <a:lnTo>
                    <a:pt x="1355649" y="1800983"/>
                  </a:lnTo>
                  <a:lnTo>
                    <a:pt x="0" y="18009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88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5324529" y="4622965"/>
            <a:ext cx="2040504" cy="2040504"/>
            <a:chOff x="0" y="0"/>
            <a:chExt cx="2720672" cy="2720672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2720672" cy="2720672"/>
              <a:chOff x="0" y="0"/>
              <a:chExt cx="812800" cy="812800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004AAD">
                      <a:alpha val="100000"/>
                    </a:srgbClr>
                  </a:gs>
                  <a:gs pos="100000">
                    <a:srgbClr val="4C91ED">
                      <a:alpha val="100000"/>
                    </a:srgbClr>
                  </a:gs>
                </a:gsLst>
                <a:lin ang="2700000"/>
              </a:gra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61"/>
                  </a:lnSpc>
                </a:pPr>
              </a:p>
            </p:txBody>
          </p:sp>
        </p:grpSp>
        <p:sp>
          <p:nvSpPr>
            <p:cNvPr name="Freeform 22" id="22"/>
            <p:cNvSpPr/>
            <p:nvPr/>
          </p:nvSpPr>
          <p:spPr>
            <a:xfrm flipH="false" flipV="false" rot="0">
              <a:off x="538154" y="464612"/>
              <a:ext cx="1644363" cy="1850198"/>
            </a:xfrm>
            <a:custGeom>
              <a:avLst/>
              <a:gdLst/>
              <a:ahLst/>
              <a:cxnLst/>
              <a:rect r="r" b="b" t="t" l="l"/>
              <a:pathLst>
                <a:path h="1850198" w="1644363">
                  <a:moveTo>
                    <a:pt x="0" y="0"/>
                  </a:moveTo>
                  <a:lnTo>
                    <a:pt x="1644363" y="0"/>
                  </a:lnTo>
                  <a:lnTo>
                    <a:pt x="1644363" y="1850197"/>
                  </a:lnTo>
                  <a:lnTo>
                    <a:pt x="0" y="1850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23" id="23"/>
          <p:cNvSpPr txBox="true"/>
          <p:nvPr/>
        </p:nvSpPr>
        <p:spPr>
          <a:xfrm rot="0">
            <a:off x="1423896" y="1351541"/>
            <a:ext cx="15440208" cy="1062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b="true" sz="616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IBD &amp; beweging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630632" y="3516726"/>
            <a:ext cx="5137655" cy="5813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06"/>
              </a:lnSpc>
              <a:spcBef>
                <a:spcPct val="0"/>
              </a:spcBef>
            </a:pPr>
            <a:r>
              <a:rPr lang="en-US" sz="336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Ook </a:t>
            </a:r>
            <a:r>
              <a:rPr lang="en-US" sz="3361" b="true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positieve effecten: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630632" y="6961098"/>
            <a:ext cx="2290643" cy="1016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46"/>
              </a:lnSpc>
              <a:spcBef>
                <a:spcPct val="0"/>
              </a:spcBef>
            </a:pPr>
            <a:r>
              <a:rPr lang="en-US" sz="196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Tot </a:t>
            </a:r>
            <a:r>
              <a:rPr lang="en-US" b="true" sz="196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28% minder kans </a:t>
            </a:r>
            <a:r>
              <a:rPr lang="en-US" sz="196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op een opvlamming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5226472" y="6961098"/>
            <a:ext cx="2236619" cy="1359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46"/>
              </a:lnSpc>
              <a:spcBef>
                <a:spcPct val="0"/>
              </a:spcBef>
            </a:pPr>
            <a:r>
              <a:rPr lang="en-US" sz="196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Helpt tegen vermoeidheid, versterkt botten en conditie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295006" y="9134957"/>
            <a:ext cx="16235396" cy="4988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6"/>
              </a:lnSpc>
              <a:spcBef>
                <a:spcPct val="0"/>
              </a:spcBef>
            </a:pPr>
            <a:r>
              <a:rPr lang="en-US" b="true" sz="2861">
                <a:solidFill>
                  <a:srgbClr val="FFC7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Heb je moeite met beweging of zou je dit meer willen doen? Bespreek het met je arts!</a:t>
            </a:r>
          </a:p>
        </p:txBody>
      </p:sp>
    </p:spTree>
  </p:cSld>
  <p:clrMapOvr>
    <a:masterClrMapping/>
  </p:clrMapOvr>
  <p:transition spd="slow">
    <p:push dir="l"/>
  </p:transition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614640">
            <a:off x="7413367" y="-5636934"/>
            <a:ext cx="13275971" cy="10548865"/>
          </a:xfrm>
          <a:custGeom>
            <a:avLst/>
            <a:gdLst/>
            <a:ahLst/>
            <a:cxnLst/>
            <a:rect r="r" b="b" t="t" l="l"/>
            <a:pathLst>
              <a:path h="10548865" w="13275971">
                <a:moveTo>
                  <a:pt x="13275971" y="0"/>
                </a:moveTo>
                <a:lnTo>
                  <a:pt x="0" y="0"/>
                </a:lnTo>
                <a:lnTo>
                  <a:pt x="0" y="10548865"/>
                </a:lnTo>
                <a:lnTo>
                  <a:pt x="13275971" y="10548865"/>
                </a:lnTo>
                <a:lnTo>
                  <a:pt x="1327597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rnd">
            <a:noFill/>
            <a:prstDash val="solid"/>
            <a:round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628708" y="437210"/>
            <a:ext cx="1487824" cy="743912"/>
          </a:xfrm>
          <a:custGeom>
            <a:avLst/>
            <a:gdLst/>
            <a:ahLst/>
            <a:cxnLst/>
            <a:rect r="r" b="b" t="t" l="l"/>
            <a:pathLst>
              <a:path h="743912" w="1487824">
                <a:moveTo>
                  <a:pt x="0" y="0"/>
                </a:moveTo>
                <a:lnTo>
                  <a:pt x="1487824" y="0"/>
                </a:lnTo>
                <a:lnTo>
                  <a:pt x="1487824" y="743912"/>
                </a:lnTo>
                <a:lnTo>
                  <a:pt x="0" y="74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042681" y="4438158"/>
            <a:ext cx="4041163" cy="4415317"/>
            <a:chOff x="0" y="0"/>
            <a:chExt cx="1064339" cy="116288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064339" cy="1162882"/>
            </a:xfrm>
            <a:custGeom>
              <a:avLst/>
              <a:gdLst/>
              <a:ahLst/>
              <a:cxnLst/>
              <a:rect r="r" b="b" t="t" l="l"/>
              <a:pathLst>
                <a:path h="1162882" w="1064339">
                  <a:moveTo>
                    <a:pt x="49810" y="0"/>
                  </a:moveTo>
                  <a:lnTo>
                    <a:pt x="1014529" y="0"/>
                  </a:lnTo>
                  <a:cubicBezTo>
                    <a:pt x="1042038" y="0"/>
                    <a:pt x="1064339" y="22301"/>
                    <a:pt x="1064339" y="49810"/>
                  </a:cubicBezTo>
                  <a:lnTo>
                    <a:pt x="1064339" y="1113072"/>
                  </a:lnTo>
                  <a:cubicBezTo>
                    <a:pt x="1064339" y="1140581"/>
                    <a:pt x="1042038" y="1162882"/>
                    <a:pt x="1014529" y="1162882"/>
                  </a:cubicBezTo>
                  <a:lnTo>
                    <a:pt x="49810" y="1162882"/>
                  </a:lnTo>
                  <a:cubicBezTo>
                    <a:pt x="22301" y="1162882"/>
                    <a:pt x="0" y="1140581"/>
                    <a:pt x="0" y="1113072"/>
                  </a:cubicBezTo>
                  <a:lnTo>
                    <a:pt x="0" y="49810"/>
                  </a:lnTo>
                  <a:cubicBezTo>
                    <a:pt x="0" y="22301"/>
                    <a:pt x="22301" y="0"/>
                    <a:pt x="49810" y="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1064339" cy="12200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2887616" y="3286910"/>
            <a:ext cx="2351294" cy="2351294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04AAD">
                    <a:alpha val="100000"/>
                  </a:srgbClr>
                </a:gs>
                <a:gs pos="100000">
                  <a:srgbClr val="4C91ED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7124768" y="4438158"/>
            <a:ext cx="4041163" cy="4415317"/>
            <a:chOff x="0" y="0"/>
            <a:chExt cx="1064339" cy="116288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064339" cy="1162882"/>
            </a:xfrm>
            <a:custGeom>
              <a:avLst/>
              <a:gdLst/>
              <a:ahLst/>
              <a:cxnLst/>
              <a:rect r="r" b="b" t="t" l="l"/>
              <a:pathLst>
                <a:path h="1162882" w="1064339">
                  <a:moveTo>
                    <a:pt x="49810" y="0"/>
                  </a:moveTo>
                  <a:lnTo>
                    <a:pt x="1014529" y="0"/>
                  </a:lnTo>
                  <a:cubicBezTo>
                    <a:pt x="1042038" y="0"/>
                    <a:pt x="1064339" y="22301"/>
                    <a:pt x="1064339" y="49810"/>
                  </a:cubicBezTo>
                  <a:lnTo>
                    <a:pt x="1064339" y="1113072"/>
                  </a:lnTo>
                  <a:cubicBezTo>
                    <a:pt x="1064339" y="1140581"/>
                    <a:pt x="1042038" y="1162882"/>
                    <a:pt x="1014529" y="1162882"/>
                  </a:cubicBezTo>
                  <a:lnTo>
                    <a:pt x="49810" y="1162882"/>
                  </a:lnTo>
                  <a:cubicBezTo>
                    <a:pt x="22301" y="1162882"/>
                    <a:pt x="0" y="1140581"/>
                    <a:pt x="0" y="1113072"/>
                  </a:cubicBezTo>
                  <a:lnTo>
                    <a:pt x="0" y="49810"/>
                  </a:lnTo>
                  <a:cubicBezTo>
                    <a:pt x="0" y="22301"/>
                    <a:pt x="22301" y="0"/>
                    <a:pt x="49810" y="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1064339" cy="12200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7969703" y="3286910"/>
            <a:ext cx="2351294" cy="2351294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04AAD">
                    <a:alpha val="100000"/>
                  </a:srgbClr>
                </a:gs>
                <a:gs pos="100000">
                  <a:srgbClr val="4C91ED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2204156" y="4438158"/>
            <a:ext cx="4041163" cy="4415317"/>
            <a:chOff x="0" y="0"/>
            <a:chExt cx="1064339" cy="1162882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064339" cy="1162882"/>
            </a:xfrm>
            <a:custGeom>
              <a:avLst/>
              <a:gdLst/>
              <a:ahLst/>
              <a:cxnLst/>
              <a:rect r="r" b="b" t="t" l="l"/>
              <a:pathLst>
                <a:path h="1162882" w="1064339">
                  <a:moveTo>
                    <a:pt x="49810" y="0"/>
                  </a:moveTo>
                  <a:lnTo>
                    <a:pt x="1014529" y="0"/>
                  </a:lnTo>
                  <a:cubicBezTo>
                    <a:pt x="1042038" y="0"/>
                    <a:pt x="1064339" y="22301"/>
                    <a:pt x="1064339" y="49810"/>
                  </a:cubicBezTo>
                  <a:lnTo>
                    <a:pt x="1064339" y="1113072"/>
                  </a:lnTo>
                  <a:cubicBezTo>
                    <a:pt x="1064339" y="1140581"/>
                    <a:pt x="1042038" y="1162882"/>
                    <a:pt x="1014529" y="1162882"/>
                  </a:cubicBezTo>
                  <a:lnTo>
                    <a:pt x="49810" y="1162882"/>
                  </a:lnTo>
                  <a:cubicBezTo>
                    <a:pt x="22301" y="1162882"/>
                    <a:pt x="0" y="1140581"/>
                    <a:pt x="0" y="1113072"/>
                  </a:cubicBezTo>
                  <a:lnTo>
                    <a:pt x="0" y="49810"/>
                  </a:lnTo>
                  <a:cubicBezTo>
                    <a:pt x="0" y="22301"/>
                    <a:pt x="22301" y="0"/>
                    <a:pt x="49810" y="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57150"/>
              <a:ext cx="1064339" cy="12200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3049090" y="3286910"/>
            <a:ext cx="2351294" cy="2351294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04AAD">
                    <a:alpha val="100000"/>
                  </a:srgbClr>
                </a:gs>
                <a:gs pos="100000">
                  <a:srgbClr val="4C91ED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3294642" y="3609496"/>
            <a:ext cx="1551670" cy="1657325"/>
          </a:xfrm>
          <a:custGeom>
            <a:avLst/>
            <a:gdLst/>
            <a:ahLst/>
            <a:cxnLst/>
            <a:rect r="r" b="b" t="t" l="l"/>
            <a:pathLst>
              <a:path h="1657325" w="1551670">
                <a:moveTo>
                  <a:pt x="0" y="0"/>
                </a:moveTo>
                <a:lnTo>
                  <a:pt x="1551670" y="0"/>
                </a:lnTo>
                <a:lnTo>
                  <a:pt x="1551670" y="1657325"/>
                </a:lnTo>
                <a:lnTo>
                  <a:pt x="0" y="16573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8245484" y="3824422"/>
            <a:ext cx="1739882" cy="1338128"/>
          </a:xfrm>
          <a:custGeom>
            <a:avLst/>
            <a:gdLst/>
            <a:ahLst/>
            <a:cxnLst/>
            <a:rect r="r" b="b" t="t" l="l"/>
            <a:pathLst>
              <a:path h="1338128" w="1739882">
                <a:moveTo>
                  <a:pt x="0" y="0"/>
                </a:moveTo>
                <a:lnTo>
                  <a:pt x="1739882" y="0"/>
                </a:lnTo>
                <a:lnTo>
                  <a:pt x="1739882" y="1338128"/>
                </a:lnTo>
                <a:lnTo>
                  <a:pt x="0" y="13381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3280481" y="3640494"/>
            <a:ext cx="1771691" cy="1663175"/>
          </a:xfrm>
          <a:custGeom>
            <a:avLst/>
            <a:gdLst/>
            <a:ahLst/>
            <a:cxnLst/>
            <a:rect r="r" b="b" t="t" l="l"/>
            <a:pathLst>
              <a:path h="1663175" w="1771691">
                <a:moveTo>
                  <a:pt x="0" y="0"/>
                </a:moveTo>
                <a:lnTo>
                  <a:pt x="1771691" y="0"/>
                </a:lnTo>
                <a:lnTo>
                  <a:pt x="1771691" y="1663175"/>
                </a:lnTo>
                <a:lnTo>
                  <a:pt x="0" y="16631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1423896" y="1160450"/>
            <a:ext cx="15440208" cy="1062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b="true" sz="616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Take home messages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2597336" y="5960732"/>
            <a:ext cx="2946282" cy="23898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1"/>
              </a:lnSpc>
            </a:pPr>
            <a:r>
              <a:rPr lang="en-US" sz="228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Is je ziekte al langere tijd rustig en zou je willen afbouwen?</a:t>
            </a:r>
          </a:p>
          <a:p>
            <a:pPr algn="ctr">
              <a:lnSpc>
                <a:spcPts val="3201"/>
              </a:lnSpc>
            </a:pPr>
          </a:p>
          <a:p>
            <a:pPr algn="ctr">
              <a:lnSpc>
                <a:spcPts val="3201"/>
              </a:lnSpc>
            </a:pPr>
            <a:r>
              <a:rPr lang="en-US" sz="2286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Bespreek het met </a:t>
            </a:r>
          </a:p>
          <a:p>
            <a:pPr algn="ctr">
              <a:lnSpc>
                <a:spcPts val="3201"/>
              </a:lnSpc>
              <a:spcBef>
                <a:spcPct val="0"/>
              </a:spcBef>
            </a:pPr>
            <a:r>
              <a:rPr lang="en-US" b="true" sz="2286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je arts!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672209" y="6187789"/>
            <a:ext cx="2946282" cy="1589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1"/>
              </a:lnSpc>
            </a:pPr>
            <a:r>
              <a:rPr lang="en-US" sz="2286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Vermijd het roken van sigaretten </a:t>
            </a:r>
          </a:p>
          <a:p>
            <a:pPr algn="ctr">
              <a:lnSpc>
                <a:spcPts val="3201"/>
              </a:lnSpc>
            </a:pPr>
          </a:p>
          <a:p>
            <a:pPr algn="ctr">
              <a:lnSpc>
                <a:spcPts val="3201"/>
              </a:lnSpc>
              <a:spcBef>
                <a:spcPct val="0"/>
              </a:spcBef>
            </a:pPr>
            <a:r>
              <a:rPr lang="en-US" sz="228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(en waar kan vapes)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2756606" y="5960732"/>
            <a:ext cx="3073676" cy="23898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1"/>
              </a:lnSpc>
            </a:pPr>
            <a:r>
              <a:rPr lang="en-US" sz="228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Wil je aan de slag met gezonde voeding en/of beweging?</a:t>
            </a:r>
          </a:p>
          <a:p>
            <a:pPr algn="ctr">
              <a:lnSpc>
                <a:spcPts val="3201"/>
              </a:lnSpc>
            </a:pPr>
          </a:p>
          <a:p>
            <a:pPr algn="ctr">
              <a:lnSpc>
                <a:spcPts val="3201"/>
              </a:lnSpc>
              <a:spcBef>
                <a:spcPct val="0"/>
              </a:spcBef>
            </a:pPr>
            <a:r>
              <a:rPr lang="en-US" sz="228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Vraag naar een </a:t>
            </a:r>
            <a:r>
              <a:rPr lang="en-US" b="true" sz="2286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dietist of sportprogramma!</a:t>
            </a:r>
          </a:p>
        </p:txBody>
      </p:sp>
    </p:spTree>
  </p:cSld>
  <p:clrMapOvr>
    <a:masterClrMapping/>
  </p:clrMapOvr>
  <p:transition spd="slow">
    <p:push dir="l"/>
  </p:transition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4AAD">
                <a:alpha val="100000"/>
              </a:srgbClr>
            </a:gs>
            <a:gs pos="100000">
              <a:srgbClr val="4C91ED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614640">
            <a:off x="1105030" y="-4837223"/>
            <a:ext cx="13275971" cy="10548865"/>
          </a:xfrm>
          <a:custGeom>
            <a:avLst/>
            <a:gdLst/>
            <a:ahLst/>
            <a:cxnLst/>
            <a:rect r="r" b="b" t="t" l="l"/>
            <a:pathLst>
              <a:path h="10548865" w="13275971">
                <a:moveTo>
                  <a:pt x="13275971" y="0"/>
                </a:moveTo>
                <a:lnTo>
                  <a:pt x="0" y="0"/>
                </a:lnTo>
                <a:lnTo>
                  <a:pt x="0" y="10548865"/>
                </a:lnTo>
                <a:lnTo>
                  <a:pt x="13275971" y="10548865"/>
                </a:lnTo>
                <a:lnTo>
                  <a:pt x="1327597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7313544" cy="10287000"/>
            <a:chOff x="0" y="0"/>
            <a:chExt cx="1926201" cy="270933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926201" cy="2709333"/>
            </a:xfrm>
            <a:custGeom>
              <a:avLst/>
              <a:gdLst/>
              <a:ahLst/>
              <a:cxnLst/>
              <a:rect r="r" b="b" t="t" l="l"/>
              <a:pathLst>
                <a:path h="2709333" w="1926201">
                  <a:moveTo>
                    <a:pt x="0" y="0"/>
                  </a:moveTo>
                  <a:lnTo>
                    <a:pt x="1926201" y="0"/>
                  </a:lnTo>
                  <a:lnTo>
                    <a:pt x="1926201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true">
              <a:gsLst>
                <a:gs pos="0">
                  <a:srgbClr val="004AAD">
                    <a:alpha val="100000"/>
                  </a:srgbClr>
                </a:gs>
                <a:gs pos="100000">
                  <a:srgbClr val="004AAD">
                    <a:alpha val="0"/>
                  </a:srgbClr>
                </a:gs>
              </a:gsLst>
              <a:lin ang="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1926201" cy="27664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992984" y="859083"/>
            <a:ext cx="9576511" cy="9000332"/>
            <a:chOff x="0" y="0"/>
            <a:chExt cx="7876364" cy="7402476"/>
          </a:xfrm>
        </p:grpSpPr>
        <p:sp>
          <p:nvSpPr>
            <p:cNvPr name="Freeform 7" id="7"/>
            <p:cNvSpPr/>
            <p:nvPr/>
          </p:nvSpPr>
          <p:spPr>
            <a:xfrm flipH="false" flipV="false" rot="-6000">
              <a:off x="175" y="-6084"/>
              <a:ext cx="7879082" cy="7414643"/>
            </a:xfrm>
            <a:custGeom>
              <a:avLst/>
              <a:gdLst/>
              <a:ahLst/>
              <a:cxnLst/>
              <a:rect r="r" b="b" t="t" l="l"/>
              <a:pathLst>
                <a:path h="7414643" w="7879082">
                  <a:moveTo>
                    <a:pt x="455838" y="1"/>
                  </a:moveTo>
                  <a:cubicBezTo>
                    <a:pt x="207484" y="-433"/>
                    <a:pt x="5963" y="187116"/>
                    <a:pt x="5558" y="419059"/>
                  </a:cubicBezTo>
                  <a:lnTo>
                    <a:pt x="1" y="3603229"/>
                  </a:lnTo>
                  <a:cubicBezTo>
                    <a:pt x="-404" y="3835050"/>
                    <a:pt x="200461" y="4023423"/>
                    <a:pt x="448815" y="4023857"/>
                  </a:cubicBezTo>
                  <a:lnTo>
                    <a:pt x="1372432" y="4025469"/>
                  </a:lnTo>
                  <a:cubicBezTo>
                    <a:pt x="1440344" y="4025587"/>
                    <a:pt x="1505429" y="4052679"/>
                    <a:pt x="1553366" y="4100785"/>
                  </a:cubicBezTo>
                  <a:cubicBezTo>
                    <a:pt x="1601304" y="4148890"/>
                    <a:pt x="1628169" y="4214069"/>
                    <a:pt x="1628050" y="4281982"/>
                  </a:cubicBezTo>
                  <a:lnTo>
                    <a:pt x="1623333" y="6984680"/>
                  </a:lnTo>
                  <a:cubicBezTo>
                    <a:pt x="1622929" y="7216501"/>
                    <a:pt x="1823794" y="7404875"/>
                    <a:pt x="2072148" y="7405308"/>
                  </a:cubicBezTo>
                  <a:lnTo>
                    <a:pt x="7420216" y="7414643"/>
                  </a:lnTo>
                  <a:cubicBezTo>
                    <a:pt x="7668437" y="7415076"/>
                    <a:pt x="7869959" y="7227528"/>
                    <a:pt x="7870364" y="6995583"/>
                  </a:cubicBezTo>
                  <a:lnTo>
                    <a:pt x="7879081" y="2000895"/>
                  </a:lnTo>
                  <a:cubicBezTo>
                    <a:pt x="7879486" y="1769074"/>
                    <a:pt x="7678620" y="1580701"/>
                    <a:pt x="7430399" y="1580267"/>
                  </a:cubicBezTo>
                  <a:lnTo>
                    <a:pt x="4568035" y="1575272"/>
                  </a:lnTo>
                  <a:cubicBezTo>
                    <a:pt x="4500122" y="1575153"/>
                    <a:pt x="4435038" y="1548061"/>
                    <a:pt x="4387100" y="1499956"/>
                  </a:cubicBezTo>
                  <a:cubicBezTo>
                    <a:pt x="4339162" y="1451850"/>
                    <a:pt x="4312298" y="1386672"/>
                    <a:pt x="4312416" y="1318759"/>
                  </a:cubicBezTo>
                  <a:lnTo>
                    <a:pt x="4313973" y="426579"/>
                  </a:lnTo>
                  <a:cubicBezTo>
                    <a:pt x="4314378" y="194635"/>
                    <a:pt x="4113513" y="6385"/>
                    <a:pt x="3865291" y="5952"/>
                  </a:cubicBezTo>
                  <a:lnTo>
                    <a:pt x="455838" y="1"/>
                  </a:lnTo>
                  <a:close/>
                </a:path>
              </a:pathLst>
            </a:custGeom>
            <a:blipFill>
              <a:blip r:embed="rId4"/>
              <a:stretch>
                <a:fillRect l="-54173" t="-992" r="-12110" b="-2156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028700" y="3006035"/>
            <a:ext cx="4052070" cy="824159"/>
            <a:chOff x="0" y="0"/>
            <a:chExt cx="1067212" cy="21706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067212" cy="217063"/>
            </a:xfrm>
            <a:custGeom>
              <a:avLst/>
              <a:gdLst/>
              <a:ahLst/>
              <a:cxnLst/>
              <a:rect r="r" b="b" t="t" l="l"/>
              <a:pathLst>
                <a:path h="217063" w="1067212">
                  <a:moveTo>
                    <a:pt x="28659" y="0"/>
                  </a:moveTo>
                  <a:lnTo>
                    <a:pt x="1038553" y="0"/>
                  </a:lnTo>
                  <a:cubicBezTo>
                    <a:pt x="1046154" y="0"/>
                    <a:pt x="1053443" y="3019"/>
                    <a:pt x="1058818" y="8394"/>
                  </a:cubicBezTo>
                  <a:cubicBezTo>
                    <a:pt x="1064193" y="13769"/>
                    <a:pt x="1067212" y="21058"/>
                    <a:pt x="1067212" y="28659"/>
                  </a:cubicBezTo>
                  <a:lnTo>
                    <a:pt x="1067212" y="188403"/>
                  </a:lnTo>
                  <a:cubicBezTo>
                    <a:pt x="1067212" y="196004"/>
                    <a:pt x="1064193" y="203294"/>
                    <a:pt x="1058818" y="208668"/>
                  </a:cubicBezTo>
                  <a:cubicBezTo>
                    <a:pt x="1053443" y="214043"/>
                    <a:pt x="1046154" y="217063"/>
                    <a:pt x="1038553" y="217063"/>
                  </a:cubicBezTo>
                  <a:lnTo>
                    <a:pt x="28659" y="217063"/>
                  </a:lnTo>
                  <a:cubicBezTo>
                    <a:pt x="21058" y="217063"/>
                    <a:pt x="13769" y="214043"/>
                    <a:pt x="8394" y="208668"/>
                  </a:cubicBezTo>
                  <a:cubicBezTo>
                    <a:pt x="3019" y="203294"/>
                    <a:pt x="0" y="196004"/>
                    <a:pt x="0" y="188403"/>
                  </a:cubicBezTo>
                  <a:lnTo>
                    <a:pt x="0" y="28659"/>
                  </a:lnTo>
                  <a:cubicBezTo>
                    <a:pt x="0" y="21058"/>
                    <a:pt x="3019" y="13769"/>
                    <a:pt x="8394" y="8394"/>
                  </a:cubicBezTo>
                  <a:cubicBezTo>
                    <a:pt x="13769" y="3019"/>
                    <a:pt x="21058" y="0"/>
                    <a:pt x="28659" y="0"/>
                  </a:cubicBezTo>
                  <a:close/>
                </a:path>
              </a:pathLst>
            </a:custGeom>
            <a:ln w="952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57150"/>
              <a:ext cx="1067212" cy="2742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172840" y="8894130"/>
            <a:ext cx="475670" cy="475670"/>
          </a:xfrm>
          <a:custGeom>
            <a:avLst/>
            <a:gdLst/>
            <a:ahLst/>
            <a:cxnLst/>
            <a:rect r="r" b="b" t="t" l="l"/>
            <a:pathLst>
              <a:path h="475670" w="475670">
                <a:moveTo>
                  <a:pt x="0" y="0"/>
                </a:moveTo>
                <a:lnTo>
                  <a:pt x="475670" y="0"/>
                </a:lnTo>
                <a:lnTo>
                  <a:pt x="475670" y="475671"/>
                </a:lnTo>
                <a:lnTo>
                  <a:pt x="0" y="4756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28700" y="5425027"/>
            <a:ext cx="7076553" cy="1368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188"/>
              </a:lnSpc>
              <a:spcBef>
                <a:spcPct val="0"/>
              </a:spcBef>
            </a:pPr>
            <a:r>
              <a:rPr lang="en-US" sz="7991" b="true">
                <a:solidFill>
                  <a:srgbClr val="FFDB5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Bedankt!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6908718"/>
            <a:ext cx="10726071" cy="722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68"/>
              </a:lnSpc>
              <a:spcBef>
                <a:spcPct val="0"/>
              </a:spcBef>
            </a:pPr>
            <a:r>
              <a:rPr lang="en-US" sz="4191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Heb je nog vragen?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01415" y="8426602"/>
            <a:ext cx="8463532" cy="7636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1"/>
              </a:lnSpc>
            </a:pPr>
            <a:r>
              <a:rPr lang="en-US" sz="2186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Drs. Robert-Jan Pierik</a:t>
            </a:r>
          </a:p>
          <a:p>
            <a:pPr algn="l">
              <a:lnSpc>
                <a:spcPts val="3061"/>
              </a:lnSpc>
              <a:spcBef>
                <a:spcPct val="0"/>
              </a:spcBef>
            </a:pPr>
            <a:r>
              <a:rPr lang="en-US" sz="2186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    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700" y="3177592"/>
            <a:ext cx="4081820" cy="423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0"/>
              </a:lnSpc>
              <a:spcBef>
                <a:spcPct val="0"/>
              </a:spcBef>
            </a:pPr>
            <a:r>
              <a:rPr lang="en-US" b="true" sz="2436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IBD Jongerendag 2026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5702717" y="615889"/>
            <a:ext cx="2046104" cy="390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138"/>
              </a:lnSpc>
              <a:spcBef>
                <a:spcPct val="0"/>
              </a:spcBef>
            </a:pPr>
            <a:r>
              <a:rPr lang="en-US" sz="224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11 april 2026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62000" y="8912087"/>
            <a:ext cx="2904976" cy="3826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61"/>
              </a:lnSpc>
              <a:spcBef>
                <a:spcPct val="0"/>
              </a:spcBef>
            </a:pPr>
            <a:r>
              <a:rPr lang="en-US" sz="2186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186" u="sng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r.pierik@erasmusmc.nl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628708" y="437210"/>
            <a:ext cx="1487824" cy="743912"/>
          </a:xfrm>
          <a:custGeom>
            <a:avLst/>
            <a:gdLst/>
            <a:ahLst/>
            <a:cxnLst/>
            <a:rect r="r" b="b" t="t" l="l"/>
            <a:pathLst>
              <a:path h="743912" w="1487824">
                <a:moveTo>
                  <a:pt x="0" y="0"/>
                </a:moveTo>
                <a:lnTo>
                  <a:pt x="1487824" y="0"/>
                </a:lnTo>
                <a:lnTo>
                  <a:pt x="1487824" y="743912"/>
                </a:lnTo>
                <a:lnTo>
                  <a:pt x="0" y="7439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614640">
            <a:off x="7413367" y="-5636934"/>
            <a:ext cx="13275971" cy="10548865"/>
          </a:xfrm>
          <a:custGeom>
            <a:avLst/>
            <a:gdLst/>
            <a:ahLst/>
            <a:cxnLst/>
            <a:rect r="r" b="b" t="t" l="l"/>
            <a:pathLst>
              <a:path h="10548865" w="13275971">
                <a:moveTo>
                  <a:pt x="13275971" y="0"/>
                </a:moveTo>
                <a:lnTo>
                  <a:pt x="0" y="0"/>
                </a:lnTo>
                <a:lnTo>
                  <a:pt x="0" y="10548865"/>
                </a:lnTo>
                <a:lnTo>
                  <a:pt x="13275971" y="10548865"/>
                </a:lnTo>
                <a:lnTo>
                  <a:pt x="1327597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rnd">
            <a:noFill/>
            <a:prstDash val="solid"/>
            <a:round/>
          </a:ln>
        </p:spPr>
      </p:sp>
      <p:sp>
        <p:nvSpPr>
          <p:cNvPr name="Freeform 3" id="3"/>
          <p:cNvSpPr/>
          <p:nvPr/>
        </p:nvSpPr>
        <p:spPr>
          <a:xfrm flipH="false" flipV="false" rot="-5400000">
            <a:off x="2164377" y="5759931"/>
            <a:ext cx="400652" cy="400652"/>
          </a:xfrm>
          <a:custGeom>
            <a:avLst/>
            <a:gdLst/>
            <a:ahLst/>
            <a:cxnLst/>
            <a:rect r="r" b="b" t="t" l="l"/>
            <a:pathLst>
              <a:path h="400652" w="400652">
                <a:moveTo>
                  <a:pt x="0" y="0"/>
                </a:moveTo>
                <a:lnTo>
                  <a:pt x="400652" y="0"/>
                </a:lnTo>
                <a:lnTo>
                  <a:pt x="400652" y="400652"/>
                </a:lnTo>
                <a:lnTo>
                  <a:pt x="0" y="4006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938057" y="2506216"/>
            <a:ext cx="10411886" cy="6507429"/>
          </a:xfrm>
          <a:custGeom>
            <a:avLst/>
            <a:gdLst/>
            <a:ahLst/>
            <a:cxnLst/>
            <a:rect r="r" b="b" t="t" l="l"/>
            <a:pathLst>
              <a:path h="6507429" w="10411886">
                <a:moveTo>
                  <a:pt x="0" y="0"/>
                </a:moveTo>
                <a:lnTo>
                  <a:pt x="10411886" y="0"/>
                </a:lnTo>
                <a:lnTo>
                  <a:pt x="10411886" y="6507429"/>
                </a:lnTo>
                <a:lnTo>
                  <a:pt x="0" y="65074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8211884" y="6909997"/>
            <a:ext cx="1222963" cy="389865"/>
            <a:chOff x="0" y="0"/>
            <a:chExt cx="322097" cy="10268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22097" cy="102681"/>
            </a:xfrm>
            <a:custGeom>
              <a:avLst/>
              <a:gdLst/>
              <a:ahLst/>
              <a:cxnLst/>
              <a:rect r="r" b="b" t="t" l="l"/>
              <a:pathLst>
                <a:path h="102681" w="322097">
                  <a:moveTo>
                    <a:pt x="0" y="0"/>
                  </a:moveTo>
                  <a:lnTo>
                    <a:pt x="322097" y="0"/>
                  </a:lnTo>
                  <a:lnTo>
                    <a:pt x="322097" y="102681"/>
                  </a:lnTo>
                  <a:lnTo>
                    <a:pt x="0" y="1026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322097" cy="1598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3612687" y="550058"/>
            <a:ext cx="9198395" cy="862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86"/>
              </a:lnSpc>
              <a:spcBef>
                <a:spcPct val="0"/>
              </a:spcBef>
            </a:pPr>
            <a:r>
              <a:rPr lang="en-US" sz="5061" b="true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Ziektebeloop bij IBD</a:t>
            </a:r>
          </a:p>
        </p:txBody>
      </p:sp>
      <p:sp>
        <p:nvSpPr>
          <p:cNvPr name="TextBox 9" id="9"/>
          <p:cNvSpPr txBox="true"/>
          <p:nvPr/>
        </p:nvSpPr>
        <p:spPr>
          <a:xfrm rot="-5400000">
            <a:off x="2030766" y="5482266"/>
            <a:ext cx="3097167" cy="5553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66"/>
              </a:lnSpc>
              <a:spcBef>
                <a:spcPct val="0"/>
              </a:spcBef>
            </a:pPr>
            <a:r>
              <a:rPr lang="en-US" b="true" sz="3261">
                <a:solidFill>
                  <a:srgbClr val="BD1414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Darm schade</a:t>
            </a:r>
          </a:p>
        </p:txBody>
      </p:sp>
      <p:sp>
        <p:nvSpPr>
          <p:cNvPr name="TextBox 10" id="10"/>
          <p:cNvSpPr txBox="true"/>
          <p:nvPr/>
        </p:nvSpPr>
        <p:spPr>
          <a:xfrm rot="5400000">
            <a:off x="12822378" y="6024964"/>
            <a:ext cx="3781909" cy="5553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66"/>
              </a:lnSpc>
              <a:spcBef>
                <a:spcPct val="0"/>
              </a:spcBef>
            </a:pPr>
            <a:r>
              <a:rPr lang="en-US" sz="3261" b="true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Ziekte activiteit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253045" y="9079558"/>
            <a:ext cx="3781909" cy="5553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66"/>
              </a:lnSpc>
              <a:spcBef>
                <a:spcPct val="0"/>
              </a:spcBef>
            </a:pPr>
            <a:r>
              <a:rPr lang="en-US" b="true" sz="326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Tijd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850484" y="6871897"/>
            <a:ext cx="1584363" cy="2911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26"/>
              </a:lnSpc>
              <a:spcBef>
                <a:spcPct val="0"/>
              </a:spcBef>
            </a:pPr>
            <a:r>
              <a:rPr lang="en-US" sz="1661">
                <a:solidFill>
                  <a:srgbClr val="BD1414"/>
                </a:solidFill>
                <a:latin typeface="Open Sauce"/>
                <a:ea typeface="Open Sauce"/>
                <a:cs typeface="Open Sauce"/>
                <a:sym typeface="Open Sauce"/>
              </a:rPr>
              <a:t>Vernauwing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9701921" y="6107695"/>
            <a:ext cx="1684766" cy="389865"/>
            <a:chOff x="0" y="0"/>
            <a:chExt cx="443724" cy="10268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443725" cy="102681"/>
            </a:xfrm>
            <a:custGeom>
              <a:avLst/>
              <a:gdLst/>
              <a:ahLst/>
              <a:cxnLst/>
              <a:rect r="r" b="b" t="t" l="l"/>
              <a:pathLst>
                <a:path h="102681" w="443725">
                  <a:moveTo>
                    <a:pt x="0" y="0"/>
                  </a:moveTo>
                  <a:lnTo>
                    <a:pt x="443725" y="0"/>
                  </a:lnTo>
                  <a:lnTo>
                    <a:pt x="443725" y="102681"/>
                  </a:lnTo>
                  <a:lnTo>
                    <a:pt x="0" y="1026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443724" cy="1598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1034955" y="4021808"/>
            <a:ext cx="1222963" cy="565032"/>
            <a:chOff x="0" y="0"/>
            <a:chExt cx="322097" cy="14881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322097" cy="148815"/>
            </a:xfrm>
            <a:custGeom>
              <a:avLst/>
              <a:gdLst/>
              <a:ahLst/>
              <a:cxnLst/>
              <a:rect r="r" b="b" t="t" l="l"/>
              <a:pathLst>
                <a:path h="148815" w="322097">
                  <a:moveTo>
                    <a:pt x="0" y="0"/>
                  </a:moveTo>
                  <a:lnTo>
                    <a:pt x="322097" y="0"/>
                  </a:lnTo>
                  <a:lnTo>
                    <a:pt x="322097" y="148815"/>
                  </a:lnTo>
                  <a:lnTo>
                    <a:pt x="0" y="14881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57150"/>
              <a:ext cx="322097" cy="2059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2828389" y="3646315"/>
            <a:ext cx="1222963" cy="565032"/>
            <a:chOff x="0" y="0"/>
            <a:chExt cx="322097" cy="14881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322097" cy="148815"/>
            </a:xfrm>
            <a:custGeom>
              <a:avLst/>
              <a:gdLst/>
              <a:ahLst/>
              <a:cxnLst/>
              <a:rect r="r" b="b" t="t" l="l"/>
              <a:pathLst>
                <a:path h="148815" w="322097">
                  <a:moveTo>
                    <a:pt x="0" y="0"/>
                  </a:moveTo>
                  <a:lnTo>
                    <a:pt x="322097" y="0"/>
                  </a:lnTo>
                  <a:lnTo>
                    <a:pt x="322097" y="148815"/>
                  </a:lnTo>
                  <a:lnTo>
                    <a:pt x="0" y="14881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57150"/>
              <a:ext cx="322097" cy="2059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10062073" y="5970257"/>
            <a:ext cx="1584363" cy="2911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26"/>
              </a:lnSpc>
              <a:spcBef>
                <a:spcPct val="0"/>
              </a:spcBef>
            </a:pPr>
            <a:r>
              <a:rPr lang="en-US" sz="1661">
                <a:solidFill>
                  <a:srgbClr val="BD1414"/>
                </a:solidFill>
                <a:latin typeface="Open Sauce"/>
                <a:ea typeface="Open Sauce"/>
                <a:cs typeface="Open Sauce"/>
                <a:sym typeface="Open Sauce"/>
              </a:rPr>
              <a:t>Fistel/abces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1034955" y="4173247"/>
            <a:ext cx="1584363" cy="2911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26"/>
              </a:lnSpc>
              <a:spcBef>
                <a:spcPct val="0"/>
              </a:spcBef>
            </a:pPr>
            <a:r>
              <a:rPr lang="en-US" sz="1661">
                <a:solidFill>
                  <a:srgbClr val="BD1414"/>
                </a:solidFill>
                <a:latin typeface="Open Sauce"/>
                <a:ea typeface="Open Sauce"/>
                <a:cs typeface="Open Sauce"/>
                <a:sym typeface="Open Sauce"/>
              </a:rPr>
              <a:t>Operatie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619318" y="3857175"/>
            <a:ext cx="1584363" cy="2911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26"/>
              </a:lnSpc>
              <a:spcBef>
                <a:spcPct val="0"/>
              </a:spcBef>
            </a:pPr>
            <a:r>
              <a:rPr lang="en-US" sz="1661">
                <a:solidFill>
                  <a:srgbClr val="BD1414"/>
                </a:solidFill>
                <a:latin typeface="Open Sauce"/>
                <a:ea typeface="Open Sauce"/>
                <a:cs typeface="Open Sauce"/>
                <a:sym typeface="Open Sauce"/>
              </a:rPr>
              <a:t>Vernauwing</a:t>
            </a:r>
          </a:p>
        </p:txBody>
      </p:sp>
      <p:sp>
        <p:nvSpPr>
          <p:cNvPr name="AutoShape 25" id="25"/>
          <p:cNvSpPr/>
          <p:nvPr/>
        </p:nvSpPr>
        <p:spPr>
          <a:xfrm>
            <a:off x="5877071" y="5759931"/>
            <a:ext cx="1186606" cy="1337971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26" id="26"/>
          <p:cNvSpPr/>
          <p:nvPr/>
        </p:nvSpPr>
        <p:spPr>
          <a:xfrm>
            <a:off x="7264357" y="4593868"/>
            <a:ext cx="791360" cy="3757027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27" id="27"/>
          <p:cNvSpPr txBox="true"/>
          <p:nvPr/>
        </p:nvSpPr>
        <p:spPr>
          <a:xfrm rot="0">
            <a:off x="4865632" y="5223269"/>
            <a:ext cx="2022879" cy="421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6"/>
              </a:lnSpc>
              <a:spcBef>
                <a:spcPct val="0"/>
              </a:spcBef>
            </a:pPr>
            <a:r>
              <a:rPr lang="en-US" b="true" sz="2504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Opvlamming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5877071" y="3568186"/>
            <a:ext cx="2600812" cy="8596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6"/>
              </a:lnSpc>
              <a:spcBef>
                <a:spcPct val="0"/>
              </a:spcBef>
            </a:pPr>
            <a:r>
              <a:rPr lang="en-US" b="true" sz="2504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Remissie (rustige ziekte)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0">
            <a:off x="628708" y="437210"/>
            <a:ext cx="1487824" cy="743912"/>
          </a:xfrm>
          <a:custGeom>
            <a:avLst/>
            <a:gdLst/>
            <a:ahLst/>
            <a:cxnLst/>
            <a:rect r="r" b="b" t="t" l="l"/>
            <a:pathLst>
              <a:path h="743912" w="1487824">
                <a:moveTo>
                  <a:pt x="0" y="0"/>
                </a:moveTo>
                <a:lnTo>
                  <a:pt x="1487824" y="0"/>
                </a:lnTo>
                <a:lnTo>
                  <a:pt x="1487824" y="743912"/>
                </a:lnTo>
                <a:lnTo>
                  <a:pt x="0" y="7439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614640">
            <a:off x="7413367" y="-5636934"/>
            <a:ext cx="13275971" cy="10548865"/>
          </a:xfrm>
          <a:custGeom>
            <a:avLst/>
            <a:gdLst/>
            <a:ahLst/>
            <a:cxnLst/>
            <a:rect r="r" b="b" t="t" l="l"/>
            <a:pathLst>
              <a:path h="10548865" w="13275971">
                <a:moveTo>
                  <a:pt x="13275971" y="0"/>
                </a:moveTo>
                <a:lnTo>
                  <a:pt x="0" y="0"/>
                </a:lnTo>
                <a:lnTo>
                  <a:pt x="0" y="10548865"/>
                </a:lnTo>
                <a:lnTo>
                  <a:pt x="13275971" y="10548865"/>
                </a:lnTo>
                <a:lnTo>
                  <a:pt x="1327597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rnd">
            <a:noFill/>
            <a:prstDash val="solid"/>
            <a:round/>
          </a:ln>
        </p:spPr>
      </p:sp>
      <p:grpSp>
        <p:nvGrpSpPr>
          <p:cNvPr name="Group 3" id="3"/>
          <p:cNvGrpSpPr/>
          <p:nvPr/>
        </p:nvGrpSpPr>
        <p:grpSpPr>
          <a:xfrm rot="0">
            <a:off x="2164377" y="2506216"/>
            <a:ext cx="12759944" cy="7128670"/>
            <a:chOff x="0" y="0"/>
            <a:chExt cx="17013259" cy="9504893"/>
          </a:xfrm>
        </p:grpSpPr>
        <p:sp>
          <p:nvSpPr>
            <p:cNvPr name="Freeform 4" id="4"/>
            <p:cNvSpPr/>
            <p:nvPr/>
          </p:nvSpPr>
          <p:spPr>
            <a:xfrm flipH="false" flipV="false" rot="-5400000">
              <a:off x="0" y="4338286"/>
              <a:ext cx="534203" cy="534203"/>
            </a:xfrm>
            <a:custGeom>
              <a:avLst/>
              <a:gdLst/>
              <a:ahLst/>
              <a:cxnLst/>
              <a:rect r="r" b="b" t="t" l="l"/>
              <a:pathLst>
                <a:path h="534203" w="534203">
                  <a:moveTo>
                    <a:pt x="0" y="0"/>
                  </a:moveTo>
                  <a:lnTo>
                    <a:pt x="534203" y="0"/>
                  </a:lnTo>
                  <a:lnTo>
                    <a:pt x="534203" y="534203"/>
                  </a:lnTo>
                  <a:lnTo>
                    <a:pt x="0" y="5342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2364907" y="0"/>
              <a:ext cx="13882515" cy="8676572"/>
            </a:xfrm>
            <a:custGeom>
              <a:avLst/>
              <a:gdLst/>
              <a:ahLst/>
              <a:cxnLst/>
              <a:rect r="r" b="b" t="t" l="l"/>
              <a:pathLst>
                <a:path h="8676572" w="13882515">
                  <a:moveTo>
                    <a:pt x="0" y="0"/>
                  </a:moveTo>
                  <a:lnTo>
                    <a:pt x="13882515" y="0"/>
                  </a:lnTo>
                  <a:lnTo>
                    <a:pt x="13882515" y="8676572"/>
                  </a:lnTo>
                  <a:lnTo>
                    <a:pt x="0" y="8676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8000"/>
              </a:blip>
              <a:stretch>
                <a:fillRect l="0" t="0" r="0" b="0"/>
              </a:stretch>
            </a:blipFill>
          </p:spPr>
        </p:sp>
        <p:grpSp>
          <p:nvGrpSpPr>
            <p:cNvPr name="Group 6" id="6"/>
            <p:cNvGrpSpPr/>
            <p:nvPr/>
          </p:nvGrpSpPr>
          <p:grpSpPr>
            <a:xfrm rot="0">
              <a:off x="8063343" y="5871707"/>
              <a:ext cx="1630618" cy="519820"/>
              <a:chOff x="0" y="0"/>
              <a:chExt cx="322097" cy="102681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322097" cy="102681"/>
              </a:xfrm>
              <a:custGeom>
                <a:avLst/>
                <a:gdLst/>
                <a:ahLst/>
                <a:cxnLst/>
                <a:rect r="r" b="b" t="t" l="l"/>
                <a:pathLst>
                  <a:path h="102681" w="322097">
                    <a:moveTo>
                      <a:pt x="0" y="0"/>
                    </a:moveTo>
                    <a:lnTo>
                      <a:pt x="322097" y="0"/>
                    </a:lnTo>
                    <a:lnTo>
                      <a:pt x="322097" y="102681"/>
                    </a:lnTo>
                    <a:lnTo>
                      <a:pt x="0" y="102681"/>
                    </a:lnTo>
                    <a:close/>
                  </a:path>
                </a:pathLst>
              </a:custGeom>
              <a:solidFill>
                <a:srgbClr val="FFFFFF">
                  <a:alpha val="17647"/>
                </a:srgbClr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57150"/>
                <a:ext cx="322097" cy="15983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61"/>
                  </a:lnSpc>
                </a:pPr>
              </a:p>
            </p:txBody>
          </p:sp>
        </p:grpSp>
        <p:sp>
          <p:nvSpPr>
            <p:cNvPr name="TextBox 9" id="9"/>
            <p:cNvSpPr txBox="true"/>
            <p:nvPr/>
          </p:nvSpPr>
          <p:spPr>
            <a:xfrm rot="-5400000">
              <a:off x="-167036" y="3979180"/>
              <a:ext cx="4129556" cy="71821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566"/>
                </a:lnSpc>
                <a:spcBef>
                  <a:spcPct val="0"/>
                </a:spcBef>
              </a:pPr>
              <a:r>
                <a:rPr lang="en-US" b="true" sz="3261">
                  <a:solidFill>
                    <a:srgbClr val="BD1414">
                      <a:alpha val="17647"/>
                    </a:srgbClr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Darm schade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5400000">
              <a:off x="14199555" y="4702776"/>
              <a:ext cx="5042546" cy="71821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566"/>
                </a:lnSpc>
                <a:spcBef>
                  <a:spcPct val="0"/>
                </a:spcBef>
              </a:pPr>
              <a:r>
                <a:rPr lang="en-US" sz="3261" b="true">
                  <a:solidFill>
                    <a:srgbClr val="000000">
                      <a:alpha val="17647"/>
                    </a:srgbClr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Ziekte activiteit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6784892" y="8786681"/>
              <a:ext cx="5042546" cy="71821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66"/>
                </a:lnSpc>
                <a:spcBef>
                  <a:spcPct val="0"/>
                </a:spcBef>
              </a:pPr>
              <a:r>
                <a:rPr lang="en-US" b="true" sz="3261">
                  <a:solidFill>
                    <a:srgbClr val="000000">
                      <a:alpha val="17647"/>
                    </a:srgbClr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Tijd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7581477" y="5833607"/>
              <a:ext cx="2112485" cy="37552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26"/>
                </a:lnSpc>
                <a:spcBef>
                  <a:spcPct val="0"/>
                </a:spcBef>
              </a:pPr>
              <a:r>
                <a:rPr lang="en-US" sz="1661">
                  <a:solidFill>
                    <a:srgbClr val="BD1414">
                      <a:alpha val="17647"/>
                    </a:srgbClr>
                  </a:solidFill>
                  <a:latin typeface="Open Sauce"/>
                  <a:ea typeface="Open Sauce"/>
                  <a:cs typeface="Open Sauce"/>
                  <a:sym typeface="Open Sauce"/>
                </a:rPr>
                <a:t>Vernauwing</a:t>
              </a:r>
            </a:p>
          </p:txBody>
        </p:sp>
        <p:grpSp>
          <p:nvGrpSpPr>
            <p:cNvPr name="Group 13" id="13"/>
            <p:cNvGrpSpPr/>
            <p:nvPr/>
          </p:nvGrpSpPr>
          <p:grpSpPr>
            <a:xfrm rot="0">
              <a:off x="10050059" y="4801972"/>
              <a:ext cx="2246355" cy="519820"/>
              <a:chOff x="0" y="0"/>
              <a:chExt cx="443724" cy="102681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443725" cy="102681"/>
              </a:xfrm>
              <a:custGeom>
                <a:avLst/>
                <a:gdLst/>
                <a:ahLst/>
                <a:cxnLst/>
                <a:rect r="r" b="b" t="t" l="l"/>
                <a:pathLst>
                  <a:path h="102681" w="443725">
                    <a:moveTo>
                      <a:pt x="0" y="0"/>
                    </a:moveTo>
                    <a:lnTo>
                      <a:pt x="443725" y="0"/>
                    </a:lnTo>
                    <a:lnTo>
                      <a:pt x="443725" y="102681"/>
                    </a:lnTo>
                    <a:lnTo>
                      <a:pt x="0" y="102681"/>
                    </a:lnTo>
                    <a:close/>
                  </a:path>
                </a:pathLst>
              </a:custGeom>
              <a:solidFill>
                <a:srgbClr val="FFFFFF">
                  <a:alpha val="17647"/>
                </a:srgbClr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57150"/>
                <a:ext cx="443724" cy="15983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61"/>
                  </a:lnSpc>
                </a:pPr>
              </a:p>
            </p:txBody>
          </p:sp>
        </p:grpSp>
        <p:grpSp>
          <p:nvGrpSpPr>
            <p:cNvPr name="Group 16" id="16"/>
            <p:cNvGrpSpPr/>
            <p:nvPr/>
          </p:nvGrpSpPr>
          <p:grpSpPr>
            <a:xfrm rot="0">
              <a:off x="11827437" y="2020790"/>
              <a:ext cx="1630618" cy="753376"/>
              <a:chOff x="0" y="0"/>
              <a:chExt cx="322097" cy="148815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322097" cy="148815"/>
              </a:xfrm>
              <a:custGeom>
                <a:avLst/>
                <a:gdLst/>
                <a:ahLst/>
                <a:cxnLst/>
                <a:rect r="r" b="b" t="t" l="l"/>
                <a:pathLst>
                  <a:path h="148815" w="322097">
                    <a:moveTo>
                      <a:pt x="0" y="0"/>
                    </a:moveTo>
                    <a:lnTo>
                      <a:pt x="322097" y="0"/>
                    </a:lnTo>
                    <a:lnTo>
                      <a:pt x="322097" y="148815"/>
                    </a:lnTo>
                    <a:lnTo>
                      <a:pt x="0" y="148815"/>
                    </a:lnTo>
                    <a:close/>
                  </a:path>
                </a:pathLst>
              </a:custGeom>
              <a:solidFill>
                <a:srgbClr val="FFFFFF">
                  <a:alpha val="17647"/>
                </a:srgbClr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-57150"/>
                <a:ext cx="322097" cy="20596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61"/>
                  </a:lnSpc>
                </a:pPr>
              </a:p>
            </p:txBody>
          </p:sp>
        </p:grpSp>
        <p:grpSp>
          <p:nvGrpSpPr>
            <p:cNvPr name="Group 19" id="19"/>
            <p:cNvGrpSpPr/>
            <p:nvPr/>
          </p:nvGrpSpPr>
          <p:grpSpPr>
            <a:xfrm rot="0">
              <a:off x="14218683" y="1520132"/>
              <a:ext cx="1630618" cy="753376"/>
              <a:chOff x="0" y="0"/>
              <a:chExt cx="322097" cy="148815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322097" cy="148815"/>
              </a:xfrm>
              <a:custGeom>
                <a:avLst/>
                <a:gdLst/>
                <a:ahLst/>
                <a:cxnLst/>
                <a:rect r="r" b="b" t="t" l="l"/>
                <a:pathLst>
                  <a:path h="148815" w="322097">
                    <a:moveTo>
                      <a:pt x="0" y="0"/>
                    </a:moveTo>
                    <a:lnTo>
                      <a:pt x="322097" y="0"/>
                    </a:lnTo>
                    <a:lnTo>
                      <a:pt x="322097" y="148815"/>
                    </a:lnTo>
                    <a:lnTo>
                      <a:pt x="0" y="148815"/>
                    </a:lnTo>
                    <a:close/>
                  </a:path>
                </a:pathLst>
              </a:custGeom>
              <a:solidFill>
                <a:srgbClr val="FFFFFF">
                  <a:alpha val="17647"/>
                </a:srgbClr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57150"/>
                <a:ext cx="322097" cy="20596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61"/>
                  </a:lnSpc>
                </a:pPr>
              </a:p>
            </p:txBody>
          </p:sp>
        </p:grpSp>
        <p:sp>
          <p:nvSpPr>
            <p:cNvPr name="TextBox 22" id="22"/>
            <p:cNvSpPr txBox="true"/>
            <p:nvPr/>
          </p:nvSpPr>
          <p:spPr>
            <a:xfrm rot="0">
              <a:off x="10530262" y="4631421"/>
              <a:ext cx="2112485" cy="37552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26"/>
                </a:lnSpc>
                <a:spcBef>
                  <a:spcPct val="0"/>
                </a:spcBef>
              </a:pPr>
              <a:r>
                <a:rPr lang="en-US" sz="1661">
                  <a:solidFill>
                    <a:srgbClr val="BD1414">
                      <a:alpha val="17647"/>
                    </a:srgbClr>
                  </a:solidFill>
                  <a:latin typeface="Open Sauce"/>
                  <a:ea typeface="Open Sauce"/>
                  <a:cs typeface="Open Sauce"/>
                  <a:sym typeface="Open Sauce"/>
                </a:rPr>
                <a:t>Fistel/abces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11827437" y="2235408"/>
              <a:ext cx="2112485" cy="37552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26"/>
                </a:lnSpc>
                <a:spcBef>
                  <a:spcPct val="0"/>
                </a:spcBef>
              </a:pPr>
              <a:r>
                <a:rPr lang="en-US" sz="1661">
                  <a:solidFill>
                    <a:srgbClr val="BD1414">
                      <a:alpha val="17647"/>
                    </a:srgbClr>
                  </a:solidFill>
                  <a:latin typeface="Open Sauce"/>
                  <a:ea typeface="Open Sauce"/>
                  <a:cs typeface="Open Sauce"/>
                  <a:sym typeface="Open Sauce"/>
                </a:rPr>
                <a:t>Operatie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13939922" y="1813979"/>
              <a:ext cx="2112485" cy="37552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26"/>
                </a:lnSpc>
                <a:spcBef>
                  <a:spcPct val="0"/>
                </a:spcBef>
              </a:pPr>
              <a:r>
                <a:rPr lang="en-US" sz="1661">
                  <a:solidFill>
                    <a:srgbClr val="BD1414">
                      <a:alpha val="17647"/>
                    </a:srgbClr>
                  </a:solidFill>
                  <a:latin typeface="Open Sauce"/>
                  <a:ea typeface="Open Sauce"/>
                  <a:cs typeface="Open Sauce"/>
                  <a:sym typeface="Open Sauce"/>
                </a:rPr>
                <a:t>Vernauwing</a:t>
              </a:r>
            </a:p>
          </p:txBody>
        </p:sp>
        <p:sp>
          <p:nvSpPr>
            <p:cNvPr name="AutoShape 25" id="25"/>
            <p:cNvSpPr/>
            <p:nvPr/>
          </p:nvSpPr>
          <p:spPr>
            <a:xfrm>
              <a:off x="4950260" y="4338286"/>
              <a:ext cx="1582141" cy="1783961"/>
            </a:xfrm>
            <a:prstGeom prst="line">
              <a:avLst/>
            </a:prstGeom>
            <a:ln cap="flat" w="50800">
              <a:solidFill>
                <a:srgbClr val="000000">
                  <a:alpha val="17647"/>
                </a:srgbClr>
              </a:solidFill>
              <a:prstDash val="solid"/>
              <a:headEnd type="none" len="sm" w="sm"/>
              <a:tailEnd type="arrow" len="sm" w="med"/>
            </a:ln>
          </p:spPr>
        </p:sp>
        <p:sp>
          <p:nvSpPr>
            <p:cNvPr name="AutoShape 26" id="26"/>
            <p:cNvSpPr/>
            <p:nvPr/>
          </p:nvSpPr>
          <p:spPr>
            <a:xfrm>
              <a:off x="6799974" y="2783536"/>
              <a:ext cx="1055147" cy="5009370"/>
            </a:xfrm>
            <a:prstGeom prst="line">
              <a:avLst/>
            </a:prstGeom>
            <a:ln cap="flat" w="50800">
              <a:solidFill>
                <a:srgbClr val="000000">
                  <a:alpha val="17647"/>
                </a:srgbClr>
              </a:solidFill>
              <a:prstDash val="solid"/>
              <a:headEnd type="none" len="sm" w="sm"/>
              <a:tailEnd type="arrow" len="sm" w="med"/>
            </a:ln>
          </p:spPr>
        </p:sp>
        <p:sp>
          <p:nvSpPr>
            <p:cNvPr name="TextBox 27" id="27"/>
            <p:cNvSpPr txBox="true"/>
            <p:nvPr/>
          </p:nvSpPr>
          <p:spPr>
            <a:xfrm rot="0">
              <a:off x="3601674" y="3638612"/>
              <a:ext cx="2697171" cy="54654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06"/>
                </a:lnSpc>
                <a:spcBef>
                  <a:spcPct val="0"/>
                </a:spcBef>
              </a:pPr>
              <a:r>
                <a:rPr lang="en-US" b="true" sz="2504">
                  <a:solidFill>
                    <a:srgbClr val="000000">
                      <a:alpha val="17647"/>
                    </a:srgbClr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Opvlamming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4950260" y="1431835"/>
              <a:ext cx="3467749" cy="11302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06"/>
                </a:lnSpc>
                <a:spcBef>
                  <a:spcPct val="0"/>
                </a:spcBef>
              </a:pPr>
              <a:r>
                <a:rPr lang="en-US" b="true" sz="2504">
                  <a:solidFill>
                    <a:srgbClr val="000000">
                      <a:alpha val="17647"/>
                    </a:srgbClr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Remissie (rustige ziekte)</a:t>
              </a: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0">
            <a:off x="6963670" y="2974747"/>
            <a:ext cx="4360661" cy="5168887"/>
          </a:xfrm>
          <a:custGeom>
            <a:avLst/>
            <a:gdLst/>
            <a:ahLst/>
            <a:cxnLst/>
            <a:rect r="r" b="b" t="t" l="l"/>
            <a:pathLst>
              <a:path h="5168887" w="4360661">
                <a:moveTo>
                  <a:pt x="0" y="0"/>
                </a:moveTo>
                <a:lnTo>
                  <a:pt x="4360660" y="0"/>
                </a:lnTo>
                <a:lnTo>
                  <a:pt x="4360660" y="5168887"/>
                </a:lnTo>
                <a:lnTo>
                  <a:pt x="0" y="51688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1425338" y="2351622"/>
            <a:ext cx="4412460" cy="5792012"/>
          </a:xfrm>
          <a:custGeom>
            <a:avLst/>
            <a:gdLst/>
            <a:ahLst/>
            <a:cxnLst/>
            <a:rect r="r" b="b" t="t" l="l"/>
            <a:pathLst>
              <a:path h="5792012" w="4412460">
                <a:moveTo>
                  <a:pt x="0" y="0"/>
                </a:moveTo>
                <a:lnTo>
                  <a:pt x="4412460" y="0"/>
                </a:lnTo>
                <a:lnTo>
                  <a:pt x="4412460" y="5792012"/>
                </a:lnTo>
                <a:lnTo>
                  <a:pt x="0" y="57920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-4458544">
            <a:off x="2767902" y="3235057"/>
            <a:ext cx="4491848" cy="3116220"/>
          </a:xfrm>
          <a:custGeom>
            <a:avLst/>
            <a:gdLst/>
            <a:ahLst/>
            <a:cxnLst/>
            <a:rect r="r" b="b" t="t" l="l"/>
            <a:pathLst>
              <a:path h="3116220" w="4491848">
                <a:moveTo>
                  <a:pt x="0" y="0"/>
                </a:moveTo>
                <a:lnTo>
                  <a:pt x="4491848" y="0"/>
                </a:lnTo>
                <a:lnTo>
                  <a:pt x="4491848" y="3116219"/>
                </a:lnTo>
                <a:lnTo>
                  <a:pt x="0" y="31162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3612687" y="550058"/>
            <a:ext cx="9198395" cy="862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86"/>
              </a:lnSpc>
              <a:spcBef>
                <a:spcPct val="0"/>
              </a:spcBef>
            </a:pPr>
            <a:r>
              <a:rPr lang="en-US" sz="5061" b="true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Ziektebeloop bij IBD</a:t>
            </a:r>
          </a:p>
        </p:txBody>
      </p:sp>
      <p:sp>
        <p:nvSpPr>
          <p:cNvPr name="Freeform 33" id="33"/>
          <p:cNvSpPr/>
          <p:nvPr/>
        </p:nvSpPr>
        <p:spPr>
          <a:xfrm flipH="false" flipV="false" rot="0">
            <a:off x="628708" y="437210"/>
            <a:ext cx="1487824" cy="743912"/>
          </a:xfrm>
          <a:custGeom>
            <a:avLst/>
            <a:gdLst/>
            <a:ahLst/>
            <a:cxnLst/>
            <a:rect r="r" b="b" t="t" l="l"/>
            <a:pathLst>
              <a:path h="743912" w="1487824">
                <a:moveTo>
                  <a:pt x="0" y="0"/>
                </a:moveTo>
                <a:lnTo>
                  <a:pt x="1487824" y="0"/>
                </a:lnTo>
                <a:lnTo>
                  <a:pt x="1487824" y="743912"/>
                </a:lnTo>
                <a:lnTo>
                  <a:pt x="0" y="74391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614640">
            <a:off x="7413367" y="-5636934"/>
            <a:ext cx="13275971" cy="10548865"/>
          </a:xfrm>
          <a:custGeom>
            <a:avLst/>
            <a:gdLst/>
            <a:ahLst/>
            <a:cxnLst/>
            <a:rect r="r" b="b" t="t" l="l"/>
            <a:pathLst>
              <a:path h="10548865" w="13275971">
                <a:moveTo>
                  <a:pt x="13275971" y="0"/>
                </a:moveTo>
                <a:lnTo>
                  <a:pt x="0" y="0"/>
                </a:lnTo>
                <a:lnTo>
                  <a:pt x="0" y="10548865"/>
                </a:lnTo>
                <a:lnTo>
                  <a:pt x="13275971" y="10548865"/>
                </a:lnTo>
                <a:lnTo>
                  <a:pt x="1327597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rnd">
            <a:noFill/>
            <a:prstDash val="solid"/>
            <a:round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2123858" y="1707541"/>
            <a:ext cx="8914628" cy="8168028"/>
          </a:xfrm>
          <a:custGeom>
            <a:avLst/>
            <a:gdLst/>
            <a:ahLst/>
            <a:cxnLst/>
            <a:rect r="r" b="b" t="t" l="l"/>
            <a:pathLst>
              <a:path h="8168028" w="8914628">
                <a:moveTo>
                  <a:pt x="0" y="0"/>
                </a:moveTo>
                <a:lnTo>
                  <a:pt x="8914628" y="0"/>
                </a:lnTo>
                <a:lnTo>
                  <a:pt x="8914628" y="8168028"/>
                </a:lnTo>
                <a:lnTo>
                  <a:pt x="0" y="81680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178113" y="893482"/>
            <a:ext cx="12806446" cy="5987013"/>
          </a:xfrm>
          <a:custGeom>
            <a:avLst/>
            <a:gdLst/>
            <a:ahLst/>
            <a:cxnLst/>
            <a:rect r="r" b="b" t="t" l="l"/>
            <a:pathLst>
              <a:path h="5987013" w="12806446">
                <a:moveTo>
                  <a:pt x="0" y="0"/>
                </a:moveTo>
                <a:lnTo>
                  <a:pt x="12806446" y="0"/>
                </a:lnTo>
                <a:lnTo>
                  <a:pt x="12806446" y="5987013"/>
                </a:lnTo>
                <a:lnTo>
                  <a:pt x="0" y="59870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612687" y="550058"/>
            <a:ext cx="9198395" cy="862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86"/>
              </a:lnSpc>
              <a:spcBef>
                <a:spcPct val="0"/>
              </a:spcBef>
            </a:pPr>
            <a:r>
              <a:rPr lang="en-US" sz="5061" b="true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Behandeling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628708" y="437210"/>
            <a:ext cx="1487824" cy="743912"/>
          </a:xfrm>
          <a:custGeom>
            <a:avLst/>
            <a:gdLst/>
            <a:ahLst/>
            <a:cxnLst/>
            <a:rect r="r" b="b" t="t" l="l"/>
            <a:pathLst>
              <a:path h="743912" w="1487824">
                <a:moveTo>
                  <a:pt x="0" y="0"/>
                </a:moveTo>
                <a:lnTo>
                  <a:pt x="1487824" y="0"/>
                </a:lnTo>
                <a:lnTo>
                  <a:pt x="1487824" y="743912"/>
                </a:lnTo>
                <a:lnTo>
                  <a:pt x="0" y="7439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push dir="l"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614640">
            <a:off x="7413367" y="-5636934"/>
            <a:ext cx="13275971" cy="10548865"/>
          </a:xfrm>
          <a:custGeom>
            <a:avLst/>
            <a:gdLst/>
            <a:ahLst/>
            <a:cxnLst/>
            <a:rect r="r" b="b" t="t" l="l"/>
            <a:pathLst>
              <a:path h="10548865" w="13275971">
                <a:moveTo>
                  <a:pt x="13275971" y="0"/>
                </a:moveTo>
                <a:lnTo>
                  <a:pt x="0" y="0"/>
                </a:lnTo>
                <a:lnTo>
                  <a:pt x="0" y="10548865"/>
                </a:lnTo>
                <a:lnTo>
                  <a:pt x="13275971" y="10548865"/>
                </a:lnTo>
                <a:lnTo>
                  <a:pt x="1327597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rnd">
            <a:noFill/>
            <a:prstDash val="solid"/>
            <a:round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1452030" y="1796890"/>
            <a:ext cx="8514943" cy="7801816"/>
          </a:xfrm>
          <a:custGeom>
            <a:avLst/>
            <a:gdLst/>
            <a:ahLst/>
            <a:cxnLst/>
            <a:rect r="r" b="b" t="t" l="l"/>
            <a:pathLst>
              <a:path h="7801816" w="8514943">
                <a:moveTo>
                  <a:pt x="0" y="0"/>
                </a:moveTo>
                <a:lnTo>
                  <a:pt x="8514942" y="0"/>
                </a:lnTo>
                <a:lnTo>
                  <a:pt x="8514942" y="7801816"/>
                </a:lnTo>
                <a:lnTo>
                  <a:pt x="0" y="78018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8761896" y="2808326"/>
            <a:ext cx="2775187" cy="5778944"/>
            <a:chOff x="0" y="0"/>
            <a:chExt cx="298688" cy="62197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98688" cy="621977"/>
            </a:xfrm>
            <a:custGeom>
              <a:avLst/>
              <a:gdLst/>
              <a:ahLst/>
              <a:cxnLst/>
              <a:rect r="r" b="b" t="t" l="l"/>
              <a:pathLst>
                <a:path h="621977" w="298688">
                  <a:moveTo>
                    <a:pt x="119957" y="0"/>
                  </a:moveTo>
                  <a:lnTo>
                    <a:pt x="178731" y="0"/>
                  </a:lnTo>
                  <a:cubicBezTo>
                    <a:pt x="244982" y="0"/>
                    <a:pt x="298688" y="53706"/>
                    <a:pt x="298688" y="119957"/>
                  </a:cubicBezTo>
                  <a:lnTo>
                    <a:pt x="298688" y="502020"/>
                  </a:lnTo>
                  <a:cubicBezTo>
                    <a:pt x="298688" y="533835"/>
                    <a:pt x="286050" y="564346"/>
                    <a:pt x="263554" y="586843"/>
                  </a:cubicBezTo>
                  <a:cubicBezTo>
                    <a:pt x="241057" y="609339"/>
                    <a:pt x="210546" y="621977"/>
                    <a:pt x="178731" y="621977"/>
                  </a:cubicBezTo>
                  <a:lnTo>
                    <a:pt x="119957" y="621977"/>
                  </a:lnTo>
                  <a:cubicBezTo>
                    <a:pt x="53706" y="621977"/>
                    <a:pt x="0" y="568271"/>
                    <a:pt x="0" y="502020"/>
                  </a:cubicBezTo>
                  <a:lnTo>
                    <a:pt x="0" y="119957"/>
                  </a:lnTo>
                  <a:cubicBezTo>
                    <a:pt x="0" y="53706"/>
                    <a:pt x="53706" y="0"/>
                    <a:pt x="119957" y="0"/>
                  </a:cubicBezTo>
                  <a:close/>
                </a:path>
              </a:pathLst>
            </a:custGeom>
            <a:blipFill>
              <a:blip r:embed="rId5"/>
              <a:stretch>
                <a:fillRect l="-89341" t="0" r="-122622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1860935" y="2808326"/>
            <a:ext cx="4979840" cy="5778944"/>
            <a:chOff x="0" y="0"/>
            <a:chExt cx="1556196" cy="180591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556196" cy="1805916"/>
            </a:xfrm>
            <a:custGeom>
              <a:avLst/>
              <a:gdLst/>
              <a:ahLst/>
              <a:cxnLst/>
              <a:rect r="r" b="b" t="t" l="l"/>
              <a:pathLst>
                <a:path h="1805916" w="1556196">
                  <a:moveTo>
                    <a:pt x="69959" y="0"/>
                  </a:moveTo>
                  <a:lnTo>
                    <a:pt x="1486237" y="0"/>
                  </a:lnTo>
                  <a:cubicBezTo>
                    <a:pt x="1524875" y="0"/>
                    <a:pt x="1556196" y="31322"/>
                    <a:pt x="1556196" y="69959"/>
                  </a:cubicBezTo>
                  <a:lnTo>
                    <a:pt x="1556196" y="1735957"/>
                  </a:lnTo>
                  <a:cubicBezTo>
                    <a:pt x="1556196" y="1754511"/>
                    <a:pt x="1548826" y="1772305"/>
                    <a:pt x="1535706" y="1785425"/>
                  </a:cubicBezTo>
                  <a:cubicBezTo>
                    <a:pt x="1522586" y="1798545"/>
                    <a:pt x="1504791" y="1805916"/>
                    <a:pt x="1486237" y="1805916"/>
                  </a:cubicBezTo>
                  <a:lnTo>
                    <a:pt x="69959" y="1805916"/>
                  </a:lnTo>
                  <a:cubicBezTo>
                    <a:pt x="31322" y="1805916"/>
                    <a:pt x="0" y="1774594"/>
                    <a:pt x="0" y="1735957"/>
                  </a:cubicBezTo>
                  <a:lnTo>
                    <a:pt x="0" y="69959"/>
                  </a:lnTo>
                  <a:cubicBezTo>
                    <a:pt x="0" y="31322"/>
                    <a:pt x="31322" y="0"/>
                    <a:pt x="69959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04AAD">
                    <a:alpha val="100000"/>
                  </a:srgbClr>
                </a:gs>
                <a:gs pos="100000">
                  <a:srgbClr val="4C91ED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1556196" cy="18630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3612687" y="550058"/>
            <a:ext cx="9198395" cy="862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86"/>
              </a:lnSpc>
              <a:spcBef>
                <a:spcPct val="0"/>
              </a:spcBef>
            </a:pPr>
            <a:r>
              <a:rPr lang="en-US" sz="5061" b="true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Behandeling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540864" y="3269507"/>
            <a:ext cx="2594059" cy="7221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74"/>
              </a:lnSpc>
              <a:spcBef>
                <a:spcPct val="0"/>
              </a:spcBef>
            </a:pPr>
            <a:r>
              <a:rPr lang="en-US" sz="4195" b="true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Doelen: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540864" y="4287202"/>
            <a:ext cx="807266" cy="59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  <a:spcBef>
                <a:spcPct val="0"/>
              </a:spcBef>
            </a:pPr>
            <a:r>
              <a:rPr lang="en-US" sz="3399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1.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234214" y="5286692"/>
            <a:ext cx="3254107" cy="16085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4"/>
              </a:lnSpc>
            </a:pPr>
            <a:r>
              <a:rPr lang="en-US" sz="2295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Voorkomen dat </a:t>
            </a:r>
          </a:p>
          <a:p>
            <a:pPr algn="l">
              <a:lnSpc>
                <a:spcPts val="3214"/>
              </a:lnSpc>
            </a:pPr>
            <a:r>
              <a:rPr lang="en-US" sz="2295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het erger wordt /   complicaties </a:t>
            </a:r>
          </a:p>
          <a:p>
            <a:pPr algn="l">
              <a:lnSpc>
                <a:spcPts val="3214"/>
              </a:lnSpc>
              <a:spcBef>
                <a:spcPct val="0"/>
              </a:spcBef>
            </a:pPr>
            <a:r>
              <a:rPr lang="en-US" sz="2295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voorkomen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540864" y="5267642"/>
            <a:ext cx="807266" cy="599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5"/>
              </a:lnSpc>
              <a:spcBef>
                <a:spcPct val="0"/>
              </a:spcBef>
            </a:pPr>
            <a:r>
              <a:rPr lang="en-US" sz="3397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2.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234214" y="4392242"/>
            <a:ext cx="2983394" cy="4084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4"/>
              </a:lnSpc>
              <a:spcBef>
                <a:spcPct val="0"/>
              </a:spcBef>
            </a:pPr>
            <a:r>
              <a:rPr lang="en-US" sz="2295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Klachten behandelen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512483" y="7190529"/>
            <a:ext cx="807266" cy="59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  <a:spcBef>
                <a:spcPct val="0"/>
              </a:spcBef>
            </a:pPr>
            <a:r>
              <a:rPr lang="en-US" sz="3399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3.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205833" y="7295568"/>
            <a:ext cx="2983394" cy="808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4"/>
              </a:lnSpc>
              <a:spcBef>
                <a:spcPct val="0"/>
              </a:spcBef>
            </a:pPr>
            <a:r>
              <a:rPr lang="en-US" sz="2295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Zorgen dat de ziekte rustig blijft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628708" y="437210"/>
            <a:ext cx="1487824" cy="743912"/>
          </a:xfrm>
          <a:custGeom>
            <a:avLst/>
            <a:gdLst/>
            <a:ahLst/>
            <a:cxnLst/>
            <a:rect r="r" b="b" t="t" l="l"/>
            <a:pathLst>
              <a:path h="743912" w="1487824">
                <a:moveTo>
                  <a:pt x="0" y="0"/>
                </a:moveTo>
                <a:lnTo>
                  <a:pt x="1487824" y="0"/>
                </a:lnTo>
                <a:lnTo>
                  <a:pt x="1487824" y="743912"/>
                </a:lnTo>
                <a:lnTo>
                  <a:pt x="0" y="7439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  <p:transition spd="med">
    <p:fade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4AAD">
                <a:alpha val="100000"/>
              </a:srgbClr>
            </a:gs>
            <a:gs pos="100000">
              <a:srgbClr val="4C91ED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310194" cy="10287000"/>
          </a:xfrm>
          <a:custGeom>
            <a:avLst/>
            <a:gdLst/>
            <a:ahLst/>
            <a:cxnLst/>
            <a:rect r="r" b="b" t="t" l="l"/>
            <a:pathLst>
              <a:path h="10287000" w="18310194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614640">
            <a:off x="7413367" y="-5636934"/>
            <a:ext cx="13275971" cy="10548865"/>
          </a:xfrm>
          <a:custGeom>
            <a:avLst/>
            <a:gdLst/>
            <a:ahLst/>
            <a:cxnLst/>
            <a:rect r="r" b="b" t="t" l="l"/>
            <a:pathLst>
              <a:path h="10548865" w="13275971">
                <a:moveTo>
                  <a:pt x="13275971" y="0"/>
                </a:moveTo>
                <a:lnTo>
                  <a:pt x="0" y="0"/>
                </a:lnTo>
                <a:lnTo>
                  <a:pt x="0" y="10548865"/>
                </a:lnTo>
                <a:lnTo>
                  <a:pt x="13275971" y="10548865"/>
                </a:lnTo>
                <a:lnTo>
                  <a:pt x="1327597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1904483"/>
            <a:ext cx="12412219" cy="1062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26"/>
              </a:lnSpc>
              <a:spcBef>
                <a:spcPct val="0"/>
              </a:spcBef>
            </a:pPr>
            <a:r>
              <a:rPr lang="en-US" sz="6161">
                <a:solidFill>
                  <a:srgbClr val="F6F6F6"/>
                </a:solidFill>
                <a:latin typeface="Open Sauce"/>
                <a:ea typeface="Open Sauce"/>
                <a:cs typeface="Open Sauce"/>
                <a:sym typeface="Open Sauce"/>
              </a:rPr>
              <a:t>Wat nu als het doel bereikt is?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847081" y="4248393"/>
            <a:ext cx="12412219" cy="2158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626"/>
              </a:lnSpc>
              <a:spcBef>
                <a:spcPct val="0"/>
              </a:spcBef>
            </a:pPr>
            <a:r>
              <a:rPr lang="en-US" sz="6161">
                <a:solidFill>
                  <a:srgbClr val="F6F6F6"/>
                </a:solidFill>
                <a:latin typeface="Open Sauce"/>
                <a:ea typeface="Open Sauce"/>
                <a:cs typeface="Open Sauce"/>
                <a:sym typeface="Open Sauce"/>
              </a:rPr>
              <a:t>En het gaat lange tijd goed onder behandeling?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639134" y="7391425"/>
            <a:ext cx="12412219" cy="1227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0026"/>
              </a:lnSpc>
              <a:spcBef>
                <a:spcPct val="0"/>
              </a:spcBef>
            </a:pPr>
            <a:r>
              <a:rPr lang="en-US" b="true" sz="7161">
                <a:solidFill>
                  <a:srgbClr val="FFDB5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Kan het dan minder?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628708" y="437210"/>
            <a:ext cx="1487824" cy="743912"/>
          </a:xfrm>
          <a:custGeom>
            <a:avLst/>
            <a:gdLst/>
            <a:ahLst/>
            <a:cxnLst/>
            <a:rect r="r" b="b" t="t" l="l"/>
            <a:pathLst>
              <a:path h="743912" w="1487824">
                <a:moveTo>
                  <a:pt x="0" y="0"/>
                </a:moveTo>
                <a:lnTo>
                  <a:pt x="1487824" y="0"/>
                </a:lnTo>
                <a:lnTo>
                  <a:pt x="1487824" y="743912"/>
                </a:lnTo>
                <a:lnTo>
                  <a:pt x="0" y="7439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614640">
            <a:off x="7413367" y="-5636934"/>
            <a:ext cx="13275971" cy="10548865"/>
          </a:xfrm>
          <a:custGeom>
            <a:avLst/>
            <a:gdLst/>
            <a:ahLst/>
            <a:cxnLst/>
            <a:rect r="r" b="b" t="t" l="l"/>
            <a:pathLst>
              <a:path h="10548865" w="13275971">
                <a:moveTo>
                  <a:pt x="13275971" y="0"/>
                </a:moveTo>
                <a:lnTo>
                  <a:pt x="0" y="0"/>
                </a:lnTo>
                <a:lnTo>
                  <a:pt x="0" y="10548865"/>
                </a:lnTo>
                <a:lnTo>
                  <a:pt x="13275971" y="10548865"/>
                </a:lnTo>
                <a:lnTo>
                  <a:pt x="1327597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rnd">
            <a:noFill/>
            <a:prstDash val="solid"/>
            <a:round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628708" y="437210"/>
            <a:ext cx="1487824" cy="743912"/>
          </a:xfrm>
          <a:custGeom>
            <a:avLst/>
            <a:gdLst/>
            <a:ahLst/>
            <a:cxnLst/>
            <a:rect r="r" b="b" t="t" l="l"/>
            <a:pathLst>
              <a:path h="743912" w="1487824">
                <a:moveTo>
                  <a:pt x="0" y="0"/>
                </a:moveTo>
                <a:lnTo>
                  <a:pt x="1487824" y="0"/>
                </a:lnTo>
                <a:lnTo>
                  <a:pt x="1487824" y="743912"/>
                </a:lnTo>
                <a:lnTo>
                  <a:pt x="0" y="7439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027660" y="2177290"/>
            <a:ext cx="6081280" cy="7081010"/>
            <a:chOff x="0" y="0"/>
            <a:chExt cx="1601654" cy="186495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601654" cy="1864957"/>
            </a:xfrm>
            <a:custGeom>
              <a:avLst/>
              <a:gdLst/>
              <a:ahLst/>
              <a:cxnLst/>
              <a:rect r="r" b="b" t="t" l="l"/>
              <a:pathLst>
                <a:path h="1864957" w="1601654">
                  <a:moveTo>
                    <a:pt x="33100" y="0"/>
                  </a:moveTo>
                  <a:lnTo>
                    <a:pt x="1568554" y="0"/>
                  </a:lnTo>
                  <a:cubicBezTo>
                    <a:pt x="1586835" y="0"/>
                    <a:pt x="1601654" y="14819"/>
                    <a:pt x="1601654" y="33100"/>
                  </a:cubicBezTo>
                  <a:lnTo>
                    <a:pt x="1601654" y="1831858"/>
                  </a:lnTo>
                  <a:cubicBezTo>
                    <a:pt x="1601654" y="1850138"/>
                    <a:pt x="1586835" y="1864957"/>
                    <a:pt x="1568554" y="1864957"/>
                  </a:cubicBezTo>
                  <a:lnTo>
                    <a:pt x="33100" y="1864957"/>
                  </a:lnTo>
                  <a:cubicBezTo>
                    <a:pt x="14819" y="1864957"/>
                    <a:pt x="0" y="1850138"/>
                    <a:pt x="0" y="1831858"/>
                  </a:cubicBezTo>
                  <a:lnTo>
                    <a:pt x="0" y="33100"/>
                  </a:lnTo>
                  <a:cubicBezTo>
                    <a:pt x="0" y="14819"/>
                    <a:pt x="14819" y="0"/>
                    <a:pt x="33100" y="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1601654" cy="19221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0004800" y="2177290"/>
            <a:ext cx="6081280" cy="7041997"/>
            <a:chOff x="0" y="0"/>
            <a:chExt cx="1601654" cy="185468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601654" cy="1854682"/>
            </a:xfrm>
            <a:custGeom>
              <a:avLst/>
              <a:gdLst/>
              <a:ahLst/>
              <a:cxnLst/>
              <a:rect r="r" b="b" t="t" l="l"/>
              <a:pathLst>
                <a:path h="1854682" w="1601654">
                  <a:moveTo>
                    <a:pt x="33100" y="0"/>
                  </a:moveTo>
                  <a:lnTo>
                    <a:pt x="1568554" y="0"/>
                  </a:lnTo>
                  <a:cubicBezTo>
                    <a:pt x="1586835" y="0"/>
                    <a:pt x="1601654" y="14819"/>
                    <a:pt x="1601654" y="33100"/>
                  </a:cubicBezTo>
                  <a:lnTo>
                    <a:pt x="1601654" y="1821582"/>
                  </a:lnTo>
                  <a:cubicBezTo>
                    <a:pt x="1601654" y="1839863"/>
                    <a:pt x="1586835" y="1854682"/>
                    <a:pt x="1568554" y="1854682"/>
                  </a:cubicBezTo>
                  <a:lnTo>
                    <a:pt x="33100" y="1854682"/>
                  </a:lnTo>
                  <a:cubicBezTo>
                    <a:pt x="14819" y="1854682"/>
                    <a:pt x="0" y="1839863"/>
                    <a:pt x="0" y="1821582"/>
                  </a:cubicBezTo>
                  <a:lnTo>
                    <a:pt x="0" y="33100"/>
                  </a:lnTo>
                  <a:cubicBezTo>
                    <a:pt x="0" y="14819"/>
                    <a:pt x="14819" y="0"/>
                    <a:pt x="33100" y="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1601654" cy="19118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998068" y="3975842"/>
            <a:ext cx="4967155" cy="3899217"/>
          </a:xfrm>
          <a:custGeom>
            <a:avLst/>
            <a:gdLst/>
            <a:ahLst/>
            <a:cxnLst/>
            <a:rect r="r" b="b" t="t" l="l"/>
            <a:pathLst>
              <a:path h="3899217" w="4967155">
                <a:moveTo>
                  <a:pt x="0" y="0"/>
                </a:moveTo>
                <a:lnTo>
                  <a:pt x="4967155" y="0"/>
                </a:lnTo>
                <a:lnTo>
                  <a:pt x="4967155" y="3899217"/>
                </a:lnTo>
                <a:lnTo>
                  <a:pt x="0" y="38992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752130" y="3975842"/>
            <a:ext cx="4869104" cy="3444891"/>
          </a:xfrm>
          <a:custGeom>
            <a:avLst/>
            <a:gdLst/>
            <a:ahLst/>
            <a:cxnLst/>
            <a:rect r="r" b="b" t="t" l="l"/>
            <a:pathLst>
              <a:path h="3444891" w="4869104">
                <a:moveTo>
                  <a:pt x="0" y="0"/>
                </a:moveTo>
                <a:lnTo>
                  <a:pt x="4869104" y="0"/>
                </a:lnTo>
                <a:lnTo>
                  <a:pt x="4869104" y="3444891"/>
                </a:lnTo>
                <a:lnTo>
                  <a:pt x="0" y="34448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612687" y="550058"/>
            <a:ext cx="9198395" cy="862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86"/>
              </a:lnSpc>
              <a:spcBef>
                <a:spcPct val="0"/>
              </a:spcBef>
            </a:pPr>
            <a:r>
              <a:rPr lang="en-US" sz="5061" b="true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Vormen van minder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112528" y="2661288"/>
            <a:ext cx="3911546" cy="8601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66"/>
              </a:lnSpc>
              <a:spcBef>
                <a:spcPct val="0"/>
              </a:spcBef>
            </a:pPr>
            <a:r>
              <a:rPr lang="en-US" b="true" sz="476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Afbouwen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089667" y="2661288"/>
            <a:ext cx="3911546" cy="8601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66"/>
              </a:lnSpc>
              <a:spcBef>
                <a:spcPct val="0"/>
              </a:spcBef>
            </a:pPr>
            <a:r>
              <a:rPr lang="en-US" b="true" sz="4761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Stoppen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998068" y="8294159"/>
            <a:ext cx="426187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Tijd tussen injecties verlengen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055743" y="8294159"/>
            <a:ext cx="426187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Geen injecties of infuus meer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614640">
            <a:off x="7413367" y="-5636934"/>
            <a:ext cx="13275971" cy="10548865"/>
          </a:xfrm>
          <a:custGeom>
            <a:avLst/>
            <a:gdLst/>
            <a:ahLst/>
            <a:cxnLst/>
            <a:rect r="r" b="b" t="t" l="l"/>
            <a:pathLst>
              <a:path h="10548865" w="13275971">
                <a:moveTo>
                  <a:pt x="13275971" y="0"/>
                </a:moveTo>
                <a:lnTo>
                  <a:pt x="0" y="0"/>
                </a:lnTo>
                <a:lnTo>
                  <a:pt x="0" y="10548865"/>
                </a:lnTo>
                <a:lnTo>
                  <a:pt x="13275971" y="10548865"/>
                </a:lnTo>
                <a:lnTo>
                  <a:pt x="1327597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rnd">
            <a:noFill/>
            <a:prstDash val="solid"/>
            <a:round/>
          </a:ln>
        </p:spPr>
      </p:sp>
      <p:grpSp>
        <p:nvGrpSpPr>
          <p:cNvPr name="Group 3" id="3"/>
          <p:cNvGrpSpPr/>
          <p:nvPr/>
        </p:nvGrpSpPr>
        <p:grpSpPr>
          <a:xfrm rot="0">
            <a:off x="1028700" y="2621468"/>
            <a:ext cx="2980047" cy="6267238"/>
            <a:chOff x="0" y="0"/>
            <a:chExt cx="1402088" cy="294868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02088" cy="2948686"/>
            </a:xfrm>
            <a:custGeom>
              <a:avLst/>
              <a:gdLst/>
              <a:ahLst/>
              <a:cxnLst/>
              <a:rect r="r" b="b" t="t" l="l"/>
              <a:pathLst>
                <a:path h="2948686" w="1402088">
                  <a:moveTo>
                    <a:pt x="67546" y="0"/>
                  </a:moveTo>
                  <a:lnTo>
                    <a:pt x="1334542" y="0"/>
                  </a:lnTo>
                  <a:cubicBezTo>
                    <a:pt x="1371847" y="0"/>
                    <a:pt x="1402088" y="30241"/>
                    <a:pt x="1402088" y="67546"/>
                  </a:cubicBezTo>
                  <a:lnTo>
                    <a:pt x="1402088" y="2881140"/>
                  </a:lnTo>
                  <a:cubicBezTo>
                    <a:pt x="1402088" y="2899054"/>
                    <a:pt x="1394972" y="2916234"/>
                    <a:pt x="1382305" y="2928902"/>
                  </a:cubicBezTo>
                  <a:cubicBezTo>
                    <a:pt x="1369637" y="2941569"/>
                    <a:pt x="1352457" y="2948686"/>
                    <a:pt x="1334542" y="2948686"/>
                  </a:cubicBezTo>
                  <a:lnTo>
                    <a:pt x="67546" y="2948686"/>
                  </a:lnTo>
                  <a:cubicBezTo>
                    <a:pt x="49632" y="2948686"/>
                    <a:pt x="32451" y="2941569"/>
                    <a:pt x="19784" y="2928902"/>
                  </a:cubicBezTo>
                  <a:cubicBezTo>
                    <a:pt x="7116" y="2916234"/>
                    <a:pt x="0" y="2899054"/>
                    <a:pt x="0" y="2881140"/>
                  </a:cubicBezTo>
                  <a:lnTo>
                    <a:pt x="0" y="67546"/>
                  </a:lnTo>
                  <a:cubicBezTo>
                    <a:pt x="0" y="49632"/>
                    <a:pt x="7116" y="32451"/>
                    <a:pt x="19784" y="19784"/>
                  </a:cubicBezTo>
                  <a:cubicBezTo>
                    <a:pt x="32451" y="7116"/>
                    <a:pt x="49632" y="0"/>
                    <a:pt x="67546" y="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1402088" cy="30058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61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452864" y="5233953"/>
            <a:ext cx="2780540" cy="2182724"/>
          </a:xfrm>
          <a:custGeom>
            <a:avLst/>
            <a:gdLst/>
            <a:ahLst/>
            <a:cxnLst/>
            <a:rect r="r" b="b" t="t" l="l"/>
            <a:pathLst>
              <a:path h="2182724" w="2780540">
                <a:moveTo>
                  <a:pt x="0" y="0"/>
                </a:moveTo>
                <a:lnTo>
                  <a:pt x="2780540" y="0"/>
                </a:lnTo>
                <a:lnTo>
                  <a:pt x="2780540" y="2182723"/>
                </a:lnTo>
                <a:lnTo>
                  <a:pt x="0" y="21827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28708" y="437210"/>
            <a:ext cx="1487824" cy="743912"/>
          </a:xfrm>
          <a:custGeom>
            <a:avLst/>
            <a:gdLst/>
            <a:ahLst/>
            <a:cxnLst/>
            <a:rect r="r" b="b" t="t" l="l"/>
            <a:pathLst>
              <a:path h="743912" w="1487824">
                <a:moveTo>
                  <a:pt x="0" y="0"/>
                </a:moveTo>
                <a:lnTo>
                  <a:pt x="1487824" y="0"/>
                </a:lnTo>
                <a:lnTo>
                  <a:pt x="1487824" y="743912"/>
                </a:lnTo>
                <a:lnTo>
                  <a:pt x="0" y="7439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1904867" y="4744065"/>
            <a:ext cx="957838" cy="5503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14"/>
              </a:lnSpc>
              <a:spcBef>
                <a:spcPct val="0"/>
              </a:spcBef>
            </a:pPr>
            <a:r>
              <a:rPr lang="en-US" sz="3081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02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904867" y="6800811"/>
            <a:ext cx="957838" cy="5503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14"/>
              </a:lnSpc>
              <a:spcBef>
                <a:spcPct val="0"/>
              </a:spcBef>
            </a:pPr>
            <a:r>
              <a:rPr lang="en-US" sz="3081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03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40782" y="4208993"/>
            <a:ext cx="2555883" cy="5742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71"/>
              </a:lnSpc>
              <a:spcBef>
                <a:spcPct val="0"/>
              </a:spcBef>
            </a:pPr>
            <a:r>
              <a:rPr lang="en-US" b="true" sz="3265">
                <a:solidFill>
                  <a:srgbClr val="004AAD"/>
                </a:solidFill>
                <a:latin typeface="Poppins Bold"/>
                <a:ea typeface="Poppins Bold"/>
                <a:cs typeface="Poppins Bold"/>
                <a:sym typeface="Poppins Bold"/>
              </a:rPr>
              <a:t>Afbouwen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922295" y="2736359"/>
            <a:ext cx="7684431" cy="6874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86"/>
              </a:lnSpc>
              <a:spcBef>
                <a:spcPct val="0"/>
              </a:spcBef>
            </a:pPr>
            <a:r>
              <a:rPr lang="en-US" sz="4061" b="true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Onderzoek uit het Erasmus: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732646" y="3928330"/>
            <a:ext cx="7684431" cy="1679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23"/>
              </a:lnSpc>
            </a:pPr>
            <a:r>
              <a:rPr lang="en-US" sz="3261" b="true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De LADI trial</a:t>
            </a:r>
          </a:p>
          <a:p>
            <a:pPr algn="l">
              <a:lnSpc>
                <a:spcPts val="4253"/>
              </a:lnSpc>
            </a:pPr>
            <a:r>
              <a:rPr lang="en-US" sz="276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Stapsgewijs verlengen van de tijd </a:t>
            </a:r>
          </a:p>
          <a:p>
            <a:pPr algn="l">
              <a:lnSpc>
                <a:spcPts val="4253"/>
              </a:lnSpc>
            </a:pPr>
            <a:r>
              <a:rPr lang="en-US" sz="276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tussen adalimumab injecties bij </a:t>
            </a:r>
            <a:r>
              <a:rPr lang="en-US" sz="2761" u="sng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Crohn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5357739" y="3999242"/>
            <a:ext cx="1159675" cy="1652180"/>
            <a:chOff x="0" y="0"/>
            <a:chExt cx="1546234" cy="2202907"/>
          </a:xfrm>
        </p:grpSpPr>
        <p:sp>
          <p:nvSpPr>
            <p:cNvPr name="Freeform 14" id="14"/>
            <p:cNvSpPr/>
            <p:nvPr/>
          </p:nvSpPr>
          <p:spPr>
            <a:xfrm flipH="false" flipV="false" rot="-2700000">
              <a:off x="778855" y="131661"/>
              <a:ext cx="635717" cy="635717"/>
            </a:xfrm>
            <a:custGeom>
              <a:avLst/>
              <a:gdLst/>
              <a:ahLst/>
              <a:cxnLst/>
              <a:rect r="r" b="b" t="t" l="l"/>
              <a:pathLst>
                <a:path h="635717" w="635717">
                  <a:moveTo>
                    <a:pt x="0" y="0"/>
                  </a:moveTo>
                  <a:lnTo>
                    <a:pt x="635717" y="0"/>
                  </a:lnTo>
                  <a:lnTo>
                    <a:pt x="635717" y="635717"/>
                  </a:lnTo>
                  <a:lnTo>
                    <a:pt x="0" y="6357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0" y="104343"/>
              <a:ext cx="1096714" cy="6236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15"/>
                </a:lnSpc>
                <a:spcBef>
                  <a:spcPct val="0"/>
                </a:spcBef>
              </a:pPr>
              <a:r>
                <a:rPr lang="en-US" b="true" sz="2797">
                  <a:solidFill>
                    <a:srgbClr val="004AAD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2W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0" y="1408210"/>
              <a:ext cx="1096714" cy="6236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15"/>
                </a:lnSpc>
                <a:spcBef>
                  <a:spcPct val="0"/>
                </a:spcBef>
              </a:pPr>
              <a:r>
                <a:rPr lang="en-US" b="true" sz="2797">
                  <a:solidFill>
                    <a:srgbClr val="004AAD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4W</a:t>
              </a:r>
            </a:p>
          </p:txBody>
        </p:sp>
        <p:sp>
          <p:nvSpPr>
            <p:cNvPr name="Freeform 17" id="17"/>
            <p:cNvSpPr/>
            <p:nvPr/>
          </p:nvSpPr>
          <p:spPr>
            <a:xfrm flipH="false" flipV="false" rot="-2700000">
              <a:off x="778855" y="1435528"/>
              <a:ext cx="635717" cy="635717"/>
            </a:xfrm>
            <a:custGeom>
              <a:avLst/>
              <a:gdLst/>
              <a:ahLst/>
              <a:cxnLst/>
              <a:rect r="r" b="b" t="t" l="l"/>
              <a:pathLst>
                <a:path h="635717" w="635717">
                  <a:moveTo>
                    <a:pt x="0" y="0"/>
                  </a:moveTo>
                  <a:lnTo>
                    <a:pt x="635717" y="0"/>
                  </a:lnTo>
                  <a:lnTo>
                    <a:pt x="635717" y="635717"/>
                  </a:lnTo>
                  <a:lnTo>
                    <a:pt x="0" y="6357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AutoShape 18" id="18"/>
            <p:cNvSpPr/>
            <p:nvPr/>
          </p:nvSpPr>
          <p:spPr>
            <a:xfrm>
              <a:off x="497557" y="836030"/>
              <a:ext cx="0" cy="530848"/>
            </a:xfrm>
            <a:prstGeom prst="line">
              <a:avLst/>
            </a:prstGeom>
            <a:ln cap="flat" w="50800">
              <a:solidFill>
                <a:srgbClr val="004AAD"/>
              </a:solidFill>
              <a:prstDash val="solid"/>
              <a:headEnd type="none" len="sm" w="sm"/>
              <a:tailEnd type="arrow" len="sm" w="med"/>
            </a:ln>
          </p:spPr>
        </p:sp>
      </p:grpSp>
      <p:sp>
        <p:nvSpPr>
          <p:cNvPr name="TextBox 19" id="19"/>
          <p:cNvSpPr txBox="true"/>
          <p:nvPr/>
        </p:nvSpPr>
        <p:spPr>
          <a:xfrm rot="0">
            <a:off x="3612687" y="550058"/>
            <a:ext cx="9198395" cy="862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86"/>
              </a:lnSpc>
              <a:spcBef>
                <a:spcPct val="0"/>
              </a:spcBef>
            </a:pPr>
            <a:r>
              <a:rPr lang="en-US" sz="5061" b="true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Werkt het ook echt?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521488" y="6036845"/>
            <a:ext cx="9961598" cy="509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3"/>
              </a:lnSpc>
            </a:pPr>
            <a:r>
              <a:rPr lang="en-US" sz="276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Van de patiënten die kon afbouwen zat...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6517414" y="6805142"/>
            <a:ext cx="9961598" cy="15761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96256" indent="-298128" lvl="1">
              <a:lnSpc>
                <a:spcPts val="4253"/>
              </a:lnSpc>
              <a:buFont typeface="Arial"/>
              <a:buChar char="•"/>
            </a:pPr>
            <a:r>
              <a:rPr lang="en-US" b="true" sz="2761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82% </a:t>
            </a:r>
            <a:r>
              <a:rPr lang="en-US" sz="276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na één jaar nog op een verlengd schema</a:t>
            </a:r>
          </a:p>
          <a:p>
            <a:pPr algn="l" marL="596256" indent="-298128" lvl="1">
              <a:lnSpc>
                <a:spcPts val="4253"/>
              </a:lnSpc>
              <a:buFont typeface="Arial"/>
              <a:buChar char="•"/>
            </a:pPr>
            <a:r>
              <a:rPr lang="en-US" b="true" sz="2761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46%</a:t>
            </a:r>
            <a:r>
              <a:rPr lang="en-US" sz="2761">
                <a:solidFill>
                  <a:srgbClr val="004AAD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76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na twee jaar</a:t>
            </a:r>
          </a:p>
          <a:p>
            <a:pPr algn="l" marL="596256" indent="-298128" lvl="1">
              <a:lnSpc>
                <a:spcPts val="4253"/>
              </a:lnSpc>
              <a:buFont typeface="Arial"/>
              <a:buChar char="•"/>
            </a:pPr>
            <a:r>
              <a:rPr lang="en-US" b="true" sz="2761">
                <a:solidFill>
                  <a:srgbClr val="004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30%</a:t>
            </a:r>
            <a:r>
              <a:rPr lang="en-US" sz="2761">
                <a:solidFill>
                  <a:srgbClr val="004AAD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76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na drie jaar</a:t>
            </a:r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92D11396777C4B817AD4F8836245F3" ma:contentTypeVersion="14" ma:contentTypeDescription="Een nieuw document maken." ma:contentTypeScope="" ma:versionID="9a83935e033fa897416caa690184225d">
  <xsd:schema xmlns:xsd="http://www.w3.org/2001/XMLSchema" xmlns:xs="http://www.w3.org/2001/XMLSchema" xmlns:p="http://schemas.microsoft.com/office/2006/metadata/properties" xmlns:ns2="b7305f12-a696-449c-8342-14be4fc1b6b8" xmlns:ns3="02094cbc-7d7f-48b1-9ec9-275cde5461ed" targetNamespace="http://schemas.microsoft.com/office/2006/metadata/properties" ma:root="true" ma:fieldsID="c6e9a3b17c856f9fe593cc3e6691c60b" ns2:_="" ns3:_="">
    <xsd:import namespace="b7305f12-a696-449c-8342-14be4fc1b6b8"/>
    <xsd:import namespace="02094cbc-7d7f-48b1-9ec9-275cde5461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305f12-a696-449c-8342-14be4fc1b6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42ea308a-5a62-46ce-b754-53f9e1d4674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094cbc-7d7f-48b1-9ec9-275cde5461ed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7822f05-af57-4c64-a456-cc20f0001672}" ma:internalName="TaxCatchAll" ma:showField="CatchAllData" ma:web="02094cbc-7d7f-48b1-9ec9-275cde5461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7305f12-a696-449c-8342-14be4fc1b6b8">
      <Terms xmlns="http://schemas.microsoft.com/office/infopath/2007/PartnerControls"/>
    </lcf76f155ced4ddcb4097134ff3c332f>
    <TaxCatchAll xmlns="02094cbc-7d7f-48b1-9ec9-275cde5461ed" xsi:nil="true"/>
  </documentManagement>
</p:properties>
</file>

<file path=customXml/itemProps1.xml><?xml version="1.0" encoding="utf-8"?>
<ds:datastoreItem xmlns:ds="http://schemas.openxmlformats.org/officeDocument/2006/customXml" ds:itemID="{68E03714-DB60-49FE-8960-765903C32569}"/>
</file>

<file path=customXml/itemProps2.xml><?xml version="1.0" encoding="utf-8"?>
<ds:datastoreItem xmlns:ds="http://schemas.openxmlformats.org/officeDocument/2006/customXml" ds:itemID="{86828DC0-AAD4-443D-A2EC-16B6E6888016}"/>
</file>

<file path=customXml/itemProps3.xml><?xml version="1.0" encoding="utf-8"?>
<ds:datastoreItem xmlns:ds="http://schemas.openxmlformats.org/officeDocument/2006/customXml" ds:itemID="{027B70D7-A171-410F-B2BD-38C6C840623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Training Program</dc:title>
  <cp:revision>1</cp:revision>
  <dcterms:created xsi:type="dcterms:W3CDTF">2006-08-16T00:00:00Z</dcterms:created>
  <dcterms:modified xsi:type="dcterms:W3CDTF">2011-08-01T06:04:30Z</dcterms:modified>
  <dc:identifier>DAHGZGozgWw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0x0101001792D11396777C4B817AD4F8836245F3</vt:lpwstr>
  </property>
</Properties>
</file>