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3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colors1.xml" ContentType="application/vnd.openxmlformats-officedocument.drawingml.diagramColors+xml"/>
  <Override PartName="/ppt/diagrams/layout1.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4" r:id="rId1"/>
    <p:sldMasterId id="2147483845" r:id="rId2"/>
    <p:sldMasterId id="2147484000" r:id="rId3"/>
  </p:sldMasterIdLst>
  <p:notesMasterIdLst>
    <p:notesMasterId r:id="rId61"/>
  </p:notesMasterIdLst>
  <p:sldIdLst>
    <p:sldId id="285" r:id="rId4"/>
    <p:sldId id="324" r:id="rId5"/>
    <p:sldId id="325" r:id="rId6"/>
    <p:sldId id="317" r:id="rId7"/>
    <p:sldId id="296" r:id="rId8"/>
    <p:sldId id="294" r:id="rId9"/>
    <p:sldId id="312" r:id="rId10"/>
    <p:sldId id="318" r:id="rId11"/>
    <p:sldId id="319" r:id="rId12"/>
    <p:sldId id="321" r:id="rId13"/>
    <p:sldId id="322" r:id="rId14"/>
    <p:sldId id="323" r:id="rId15"/>
    <p:sldId id="326" r:id="rId16"/>
    <p:sldId id="286" r:id="rId17"/>
    <p:sldId id="290" r:id="rId18"/>
    <p:sldId id="315" r:id="rId19"/>
    <p:sldId id="261" r:id="rId20"/>
    <p:sldId id="262" r:id="rId21"/>
    <p:sldId id="316" r:id="rId22"/>
    <p:sldId id="297" r:id="rId23"/>
    <p:sldId id="298" r:id="rId24"/>
    <p:sldId id="299" r:id="rId25"/>
    <p:sldId id="303" r:id="rId26"/>
    <p:sldId id="257" r:id="rId27"/>
    <p:sldId id="327" r:id="rId28"/>
    <p:sldId id="259" r:id="rId29"/>
    <p:sldId id="328" r:id="rId30"/>
    <p:sldId id="329" r:id="rId31"/>
    <p:sldId id="330" r:id="rId32"/>
    <p:sldId id="260" r:id="rId33"/>
    <p:sldId id="263" r:id="rId34"/>
    <p:sldId id="300" r:id="rId35"/>
    <p:sldId id="308" r:id="rId36"/>
    <p:sldId id="264" r:id="rId37"/>
    <p:sldId id="265" r:id="rId38"/>
    <p:sldId id="266" r:id="rId39"/>
    <p:sldId id="267" r:id="rId40"/>
    <p:sldId id="268" r:id="rId41"/>
    <p:sldId id="269" r:id="rId42"/>
    <p:sldId id="270" r:id="rId43"/>
    <p:sldId id="271" r:id="rId44"/>
    <p:sldId id="272" r:id="rId45"/>
    <p:sldId id="273" r:id="rId46"/>
    <p:sldId id="307" r:id="rId47"/>
    <p:sldId id="274" r:id="rId48"/>
    <p:sldId id="275" r:id="rId49"/>
    <p:sldId id="276" r:id="rId50"/>
    <p:sldId id="320" r:id="rId51"/>
    <p:sldId id="279" r:id="rId52"/>
    <p:sldId id="280" r:id="rId53"/>
    <p:sldId id="281" r:id="rId54"/>
    <p:sldId id="278" r:id="rId55"/>
    <p:sldId id="282" r:id="rId56"/>
    <p:sldId id="309" r:id="rId57"/>
    <p:sldId id="292" r:id="rId58"/>
    <p:sldId id="293" r:id="rId59"/>
    <p:sldId id="283" r:id="rId60"/>
  </p:sldIdLst>
  <p:sldSz cx="9144000" cy="6858000" type="screen4x3"/>
  <p:notesSz cx="6858000" cy="9144000"/>
  <p:defaultTextStyle>
    <a:defPPr>
      <a:defRPr lang="en-US"/>
    </a:defPPr>
    <a:lvl1pPr algn="l" rtl="0" fontAlgn="base">
      <a:spcBef>
        <a:spcPct val="0"/>
      </a:spcBef>
      <a:spcAft>
        <a:spcPct val="0"/>
      </a:spcAft>
      <a:defRPr sz="16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6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6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6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62" autoAdjust="0"/>
    <p:restoredTop sz="94660"/>
  </p:normalViewPr>
  <p:slideViewPr>
    <p:cSldViewPr>
      <p:cViewPr varScale="1">
        <p:scale>
          <a:sx n="82" d="100"/>
          <a:sy n="82" d="100"/>
        </p:scale>
        <p:origin x="1116"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customXml" Target="../customXml/item1.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customXml" Target="../customXml/item2.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54182C-6A42-42CA-AB48-8338B23F844A}" type="doc">
      <dgm:prSet loTypeId="urn:microsoft.com/office/officeart/2005/8/layout/process1" loCatId="process" qsTypeId="urn:microsoft.com/office/officeart/2005/8/quickstyle/simple1" qsCatId="simple" csTypeId="urn:microsoft.com/office/officeart/2005/8/colors/accent1_2" csCatId="accent1" phldr="1"/>
      <dgm:spPr/>
    </dgm:pt>
    <dgm:pt modelId="{1A45CE2A-5EFF-4753-B39E-E44B8F8F6082}">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solidFill>
                <a:srgbClr val="FFFF00"/>
              </a:solidFill>
            </a:rPr>
            <a:t>Voldoende seksuele prikkels in een optimale context</a:t>
          </a:r>
        </a:p>
      </dgm:t>
    </dgm:pt>
    <dgm:pt modelId="{1DB46860-2AE6-458A-B4C3-7D4C2DDAE16A}" type="parTrans" cxnId="{1CF496AB-9992-43A0-8C54-F5665AEED5CB}">
      <dgm:prSet/>
      <dgm:spPr/>
      <dgm:t>
        <a:bodyPr/>
        <a:lstStyle/>
        <a:p>
          <a:endParaRPr lang="nl-NL"/>
        </a:p>
      </dgm:t>
    </dgm:pt>
    <dgm:pt modelId="{EEC4D7ED-D52A-4336-9278-CFA9C26D90E2}" type="sibTrans" cxnId="{1CF496AB-9992-43A0-8C54-F5665AEED5CB}">
      <dgm:prSet/>
      <dgm:spPr/>
      <dgm:t>
        <a:bodyPr/>
        <a:lstStyle/>
        <a:p>
          <a:endParaRPr lang="nl-NL"/>
        </a:p>
      </dgm:t>
    </dgm:pt>
    <dgm:pt modelId="{7CFF4852-37E0-4153-9D58-B713274BB656}">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solidFill>
                <a:srgbClr val="FFFF00"/>
              </a:solidFill>
            </a:rPr>
            <a:t>die cognitief en emotioneel op een positieve manier worden verwerkt</a:t>
          </a:r>
        </a:p>
      </dgm:t>
    </dgm:pt>
    <dgm:pt modelId="{BA6A1235-8EB5-41F1-9045-96A410D0156D}" type="parTrans" cxnId="{8BF371F6-4DBE-40D9-849B-B46C3C3EA578}">
      <dgm:prSet/>
      <dgm:spPr/>
      <dgm:t>
        <a:bodyPr/>
        <a:lstStyle/>
        <a:p>
          <a:endParaRPr lang="nl-NL"/>
        </a:p>
      </dgm:t>
    </dgm:pt>
    <dgm:pt modelId="{AE95786D-856C-4C47-BDCE-C056BC93952F}" type="sibTrans" cxnId="{8BF371F6-4DBE-40D9-849B-B46C3C3EA578}">
      <dgm:prSet/>
      <dgm:spPr/>
      <dgm:t>
        <a:bodyPr/>
        <a:lstStyle/>
        <a:p>
          <a:endParaRPr lang="nl-NL"/>
        </a:p>
      </dgm:t>
    </dgm:pt>
    <dgm:pt modelId="{4638EC98-E530-4944-9E3D-E284D6F73430}">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solidFill>
                <a:srgbClr val="FFFF00"/>
              </a:solidFill>
            </a:rPr>
            <a:t>in een intact cerebraal, neurologisch en vasculair systeem</a:t>
          </a:r>
        </a:p>
      </dgm:t>
    </dgm:pt>
    <dgm:pt modelId="{073FFD6D-F345-404D-AFD8-4D20D66EE893}" type="parTrans" cxnId="{BEB0722F-81DA-4AB9-BE80-9BEBFC860DFB}">
      <dgm:prSet/>
      <dgm:spPr/>
      <dgm:t>
        <a:bodyPr/>
        <a:lstStyle/>
        <a:p>
          <a:endParaRPr lang="nl-NL"/>
        </a:p>
      </dgm:t>
    </dgm:pt>
    <dgm:pt modelId="{FA57B225-36D1-40D9-847A-5BF1A2855D1D}" type="sibTrans" cxnId="{BEB0722F-81DA-4AB9-BE80-9BEBFC860DFB}">
      <dgm:prSet/>
      <dgm:spPr/>
      <dgm:t>
        <a:bodyPr/>
        <a:lstStyle/>
        <a:p>
          <a:endParaRPr lang="nl-NL"/>
        </a:p>
      </dgm:t>
    </dgm:pt>
    <dgm:pt modelId="{9FA2D72A-9350-4B4E-A1F5-3EBF8A9450DC}">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t>Plezierige prikkels?</a:t>
          </a:r>
        </a:p>
      </dgm:t>
    </dgm:pt>
    <dgm:pt modelId="{86F08B12-3443-44B8-B103-BF9ED28D8B3D}" type="parTrans" cxnId="{36F0BCD2-AAAB-4921-A55C-19F11AFA2B9C}">
      <dgm:prSet/>
      <dgm:spPr/>
      <dgm:t>
        <a:bodyPr/>
        <a:lstStyle/>
        <a:p>
          <a:endParaRPr lang="nl-NL"/>
        </a:p>
      </dgm:t>
    </dgm:pt>
    <dgm:pt modelId="{65E8394D-0CE6-477A-9E03-FE541750BAD1}" type="sibTrans" cxnId="{36F0BCD2-AAAB-4921-A55C-19F11AFA2B9C}">
      <dgm:prSet/>
      <dgm:spPr/>
      <dgm:t>
        <a:bodyPr/>
        <a:lstStyle/>
        <a:p>
          <a:endParaRPr lang="nl-NL"/>
        </a:p>
      </dgm:t>
    </dgm:pt>
    <dgm:pt modelId="{1849F710-EF98-4646-9FDF-CFDFF7D6DE4D}">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t>Partnerrelatie?</a:t>
          </a:r>
        </a:p>
      </dgm:t>
    </dgm:pt>
    <dgm:pt modelId="{C560240C-2A75-4BF0-877A-1384584D69C8}" type="parTrans" cxnId="{5C8E6F8A-4D9B-4B6F-829C-870C6B78927F}">
      <dgm:prSet/>
      <dgm:spPr/>
      <dgm:t>
        <a:bodyPr/>
        <a:lstStyle/>
        <a:p>
          <a:endParaRPr lang="nl-NL"/>
        </a:p>
      </dgm:t>
    </dgm:pt>
    <dgm:pt modelId="{4F2A94A2-8366-4392-AAF3-548C3ED1098E}" type="sibTrans" cxnId="{5C8E6F8A-4D9B-4B6F-829C-870C6B78927F}">
      <dgm:prSet/>
      <dgm:spPr/>
      <dgm:t>
        <a:bodyPr/>
        <a:lstStyle/>
        <a:p>
          <a:endParaRPr lang="nl-NL"/>
        </a:p>
      </dgm:t>
    </dgm:pt>
    <dgm:pt modelId="{E93F6318-FED6-45B7-9477-3B4067C7EDED}">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t>Veilig en respectvol?</a:t>
          </a:r>
        </a:p>
      </dgm:t>
    </dgm:pt>
    <dgm:pt modelId="{30F54AF2-825A-4DE0-BD7B-3C4D00D5FA35}" type="parTrans" cxnId="{249323FF-3E7B-485D-B6C9-D52101B82E33}">
      <dgm:prSet/>
      <dgm:spPr/>
      <dgm:t>
        <a:bodyPr/>
        <a:lstStyle/>
        <a:p>
          <a:endParaRPr lang="nl-NL"/>
        </a:p>
      </dgm:t>
    </dgm:pt>
    <dgm:pt modelId="{B21857E1-B359-4C46-9007-90F506FB97F8}" type="sibTrans" cxnId="{249323FF-3E7B-485D-B6C9-D52101B82E33}">
      <dgm:prSet/>
      <dgm:spPr/>
      <dgm:t>
        <a:bodyPr/>
        <a:lstStyle/>
        <a:p>
          <a:endParaRPr lang="nl-NL"/>
        </a:p>
      </dgm:t>
    </dgm:pt>
    <dgm:pt modelId="{EDA40785-2990-4B4C-BC78-A524819BB5CD}">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t>Positieve / negatieve ervaringen?</a:t>
          </a:r>
        </a:p>
      </dgm:t>
    </dgm:pt>
    <dgm:pt modelId="{60334D37-B703-413E-83EC-891F724AAE87}" type="parTrans" cxnId="{CBF4A5DC-35A6-4782-B525-FF5BF35C269B}">
      <dgm:prSet/>
      <dgm:spPr/>
      <dgm:t>
        <a:bodyPr/>
        <a:lstStyle/>
        <a:p>
          <a:endParaRPr lang="nl-NL"/>
        </a:p>
      </dgm:t>
    </dgm:pt>
    <dgm:pt modelId="{7D2B209C-4D94-4633-A165-2DB32918F415}" type="sibTrans" cxnId="{CBF4A5DC-35A6-4782-B525-FF5BF35C269B}">
      <dgm:prSet/>
      <dgm:spPr/>
      <dgm:t>
        <a:bodyPr/>
        <a:lstStyle/>
        <a:p>
          <a:endParaRPr lang="nl-NL"/>
        </a:p>
      </dgm:t>
    </dgm:pt>
    <dgm:pt modelId="{3A22F5CD-8E29-4F8E-8EF0-90E0C6C09B4D}">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t>Stemmingsstoornis?</a:t>
          </a:r>
        </a:p>
      </dgm:t>
    </dgm:pt>
    <dgm:pt modelId="{3365F58C-88DF-446D-B2F9-623CA7AF348A}" type="parTrans" cxnId="{F139050D-FC83-4C99-8FAA-34D7395FB7A4}">
      <dgm:prSet/>
      <dgm:spPr/>
      <dgm:t>
        <a:bodyPr/>
        <a:lstStyle/>
        <a:p>
          <a:endParaRPr lang="nl-NL"/>
        </a:p>
      </dgm:t>
    </dgm:pt>
    <dgm:pt modelId="{66C7FDA3-4700-4C4C-9903-470C86D4F89C}" type="sibTrans" cxnId="{F139050D-FC83-4C99-8FAA-34D7395FB7A4}">
      <dgm:prSet/>
      <dgm:spPr/>
      <dgm:t>
        <a:bodyPr/>
        <a:lstStyle/>
        <a:p>
          <a:endParaRPr lang="nl-NL"/>
        </a:p>
      </dgm:t>
    </dgm:pt>
    <dgm:pt modelId="{9EB04C4C-635E-449D-A99D-17813557CCD1}">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t>Faalangst? </a:t>
          </a:r>
        </a:p>
      </dgm:t>
    </dgm:pt>
    <dgm:pt modelId="{3F183B53-6879-48FF-957F-A27114CA0E04}" type="parTrans" cxnId="{44165AB6-3951-423F-AF8A-B3F42ED3CB92}">
      <dgm:prSet/>
      <dgm:spPr/>
      <dgm:t>
        <a:bodyPr/>
        <a:lstStyle/>
        <a:p>
          <a:endParaRPr lang="nl-NL"/>
        </a:p>
      </dgm:t>
    </dgm:pt>
    <dgm:pt modelId="{10815FC1-135F-4D7F-8E93-075527033D34}" type="sibTrans" cxnId="{44165AB6-3951-423F-AF8A-B3F42ED3CB92}">
      <dgm:prSet/>
      <dgm:spPr/>
      <dgm:t>
        <a:bodyPr/>
        <a:lstStyle/>
        <a:p>
          <a:endParaRPr lang="nl-NL"/>
        </a:p>
      </dgm:t>
    </dgm:pt>
    <dgm:pt modelId="{CEAB581C-89AB-430C-B5D6-CF61BE449EBD}">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nl-NL" dirty="0"/>
        </a:p>
      </dgm:t>
    </dgm:pt>
    <dgm:pt modelId="{8F7DD10B-FAA0-4895-91A3-4ECDDD4B28F0}" type="parTrans" cxnId="{A501B462-45F2-4DBB-A6D6-EF8687CC7FA5}">
      <dgm:prSet/>
      <dgm:spPr/>
      <dgm:t>
        <a:bodyPr/>
        <a:lstStyle/>
        <a:p>
          <a:endParaRPr lang="nl-NL"/>
        </a:p>
      </dgm:t>
    </dgm:pt>
    <dgm:pt modelId="{E0689B2F-3C8B-48E1-B7E3-51337BA54C57}" type="sibTrans" cxnId="{A501B462-45F2-4DBB-A6D6-EF8687CC7FA5}">
      <dgm:prSet/>
      <dgm:spPr/>
      <dgm:t>
        <a:bodyPr/>
        <a:lstStyle/>
        <a:p>
          <a:endParaRPr lang="nl-NL"/>
        </a:p>
      </dgm:t>
    </dgm:pt>
    <dgm:pt modelId="{77ECF8E4-C855-449A-B68D-FF90523220DF}">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t>Lichaamsbeeld?</a:t>
          </a:r>
        </a:p>
      </dgm:t>
    </dgm:pt>
    <dgm:pt modelId="{26CD8B16-CBD2-424D-8481-6A107A220FD7}" type="parTrans" cxnId="{3817EC33-B932-415B-9C3C-0ADE2EBB907E}">
      <dgm:prSet/>
      <dgm:spPr/>
      <dgm:t>
        <a:bodyPr/>
        <a:lstStyle/>
        <a:p>
          <a:endParaRPr lang="nl-NL"/>
        </a:p>
      </dgm:t>
    </dgm:pt>
    <dgm:pt modelId="{555DA979-9DA3-4534-82B1-4D72B14A32C0}" type="sibTrans" cxnId="{3817EC33-B932-415B-9C3C-0ADE2EBB907E}">
      <dgm:prSet/>
      <dgm:spPr/>
      <dgm:t>
        <a:bodyPr/>
        <a:lstStyle/>
        <a:p>
          <a:endParaRPr lang="nl-NL"/>
        </a:p>
      </dgm:t>
    </dgm:pt>
    <dgm:pt modelId="{283B6B41-B46F-4DD3-845C-3AE8E591378E}">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nl-NL" dirty="0"/>
        </a:p>
      </dgm:t>
    </dgm:pt>
    <dgm:pt modelId="{12805617-C711-48FD-8C7C-156608AEB3E1}" type="parTrans" cxnId="{B93342DD-9F70-458A-B0AF-1B4CD3841B65}">
      <dgm:prSet/>
      <dgm:spPr/>
      <dgm:t>
        <a:bodyPr/>
        <a:lstStyle/>
        <a:p>
          <a:endParaRPr lang="nl-NL"/>
        </a:p>
      </dgm:t>
    </dgm:pt>
    <dgm:pt modelId="{A825D17E-0F88-49EC-A8D6-A67E04BF2AF0}" type="sibTrans" cxnId="{B93342DD-9F70-458A-B0AF-1B4CD3841B65}">
      <dgm:prSet/>
      <dgm:spPr/>
      <dgm:t>
        <a:bodyPr/>
        <a:lstStyle/>
        <a:p>
          <a:endParaRPr lang="nl-NL"/>
        </a:p>
      </dgm:t>
    </dgm:pt>
    <dgm:pt modelId="{AD277C81-811A-49CC-BEE2-6F4556487A43}">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t>Ziekte?</a:t>
          </a:r>
        </a:p>
      </dgm:t>
    </dgm:pt>
    <dgm:pt modelId="{17E3AF93-1AEA-4DB8-B682-32B7BE15F3B1}" type="parTrans" cxnId="{7BF5B4D1-F3C5-484E-95B2-E7A6316C782E}">
      <dgm:prSet/>
      <dgm:spPr/>
      <dgm:t>
        <a:bodyPr/>
        <a:lstStyle/>
        <a:p>
          <a:endParaRPr lang="nl-NL"/>
        </a:p>
      </dgm:t>
    </dgm:pt>
    <dgm:pt modelId="{35169783-FF59-4C71-8394-E2D4234D93A7}" type="sibTrans" cxnId="{7BF5B4D1-F3C5-484E-95B2-E7A6316C782E}">
      <dgm:prSet/>
      <dgm:spPr/>
      <dgm:t>
        <a:bodyPr/>
        <a:lstStyle/>
        <a:p>
          <a:endParaRPr lang="nl-NL"/>
        </a:p>
      </dgm:t>
    </dgm:pt>
    <dgm:pt modelId="{4429A868-DFAA-4195-A28B-E64A269FF7C6}">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t>Operatie?</a:t>
          </a:r>
        </a:p>
      </dgm:t>
    </dgm:pt>
    <dgm:pt modelId="{AFFEF24C-C41A-4A25-8BA1-5CE428B484CC}" type="parTrans" cxnId="{71D3AFE0-2786-4951-941C-B6006AC31691}">
      <dgm:prSet/>
      <dgm:spPr/>
      <dgm:t>
        <a:bodyPr/>
        <a:lstStyle/>
        <a:p>
          <a:endParaRPr lang="nl-NL"/>
        </a:p>
      </dgm:t>
    </dgm:pt>
    <dgm:pt modelId="{DF22A7A4-3C2F-4339-91CD-3F9DF13F0379}" type="sibTrans" cxnId="{71D3AFE0-2786-4951-941C-B6006AC31691}">
      <dgm:prSet/>
      <dgm:spPr/>
      <dgm:t>
        <a:bodyPr/>
        <a:lstStyle/>
        <a:p>
          <a:endParaRPr lang="nl-NL"/>
        </a:p>
      </dgm:t>
    </dgm:pt>
    <dgm:pt modelId="{A2FA86CC-DDB2-4D26-963F-E7D2D6441613}">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t>Alcohol/drugs?</a:t>
          </a:r>
        </a:p>
      </dgm:t>
    </dgm:pt>
    <dgm:pt modelId="{8B42453C-A609-4148-ABC5-3AB83F82F8D0}" type="parTrans" cxnId="{68FE5831-ABD1-4336-BAD1-692986276868}">
      <dgm:prSet/>
      <dgm:spPr/>
      <dgm:t>
        <a:bodyPr/>
        <a:lstStyle/>
        <a:p>
          <a:endParaRPr lang="nl-NL"/>
        </a:p>
      </dgm:t>
    </dgm:pt>
    <dgm:pt modelId="{455E98E3-D860-45D6-BF2A-DE8D8522B438}" type="sibTrans" cxnId="{68FE5831-ABD1-4336-BAD1-692986276868}">
      <dgm:prSet/>
      <dgm:spPr/>
      <dgm:t>
        <a:bodyPr/>
        <a:lstStyle/>
        <a:p>
          <a:endParaRPr lang="nl-NL"/>
        </a:p>
      </dgm:t>
    </dgm:pt>
    <dgm:pt modelId="{4D1C41EA-A6FB-4EA7-A8C3-49A5FAE85458}">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t>Geneesmiddelen?</a:t>
          </a:r>
        </a:p>
      </dgm:t>
    </dgm:pt>
    <dgm:pt modelId="{726E18D4-F9A6-4A95-B0FF-817F112D184D}" type="parTrans" cxnId="{A6774004-86EE-49F3-B7D9-DD201A20DD50}">
      <dgm:prSet/>
      <dgm:spPr/>
      <dgm:t>
        <a:bodyPr/>
        <a:lstStyle/>
        <a:p>
          <a:endParaRPr lang="nl-NL"/>
        </a:p>
      </dgm:t>
    </dgm:pt>
    <dgm:pt modelId="{75CDE5AA-B6C8-4051-BB89-6C09EF02BA32}" type="sibTrans" cxnId="{A6774004-86EE-49F3-B7D9-DD201A20DD50}">
      <dgm:prSet/>
      <dgm:spPr/>
      <dgm:t>
        <a:bodyPr/>
        <a:lstStyle/>
        <a:p>
          <a:endParaRPr lang="nl-NL"/>
        </a:p>
      </dgm:t>
    </dgm:pt>
    <dgm:pt modelId="{EB101A44-D4FD-4633-AF4B-0024F0BD2310}">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t>Handicap/beperking?</a:t>
          </a:r>
        </a:p>
      </dgm:t>
    </dgm:pt>
    <dgm:pt modelId="{0FADD35D-4C69-426A-AA1A-DCA290635255}" type="parTrans" cxnId="{C8CF0BFA-27A7-4088-90EF-F46552B9A03F}">
      <dgm:prSet/>
      <dgm:spPr/>
      <dgm:t>
        <a:bodyPr/>
        <a:lstStyle/>
        <a:p>
          <a:endParaRPr lang="nl-NL"/>
        </a:p>
      </dgm:t>
    </dgm:pt>
    <dgm:pt modelId="{7E40F415-9618-4294-B10A-9DCEAF6A1B00}" type="sibTrans" cxnId="{C8CF0BFA-27A7-4088-90EF-F46552B9A03F}">
      <dgm:prSet/>
      <dgm:spPr/>
      <dgm:t>
        <a:bodyPr/>
        <a:lstStyle/>
        <a:p>
          <a:endParaRPr lang="nl-NL"/>
        </a:p>
      </dgm:t>
    </dgm:pt>
    <dgm:pt modelId="{F4B2357F-45D3-4EE0-834E-D0E5AEBBD9C7}">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nl-NL" dirty="0"/>
        </a:p>
      </dgm:t>
    </dgm:pt>
    <dgm:pt modelId="{5F1F7551-F969-44B4-A879-A7263B3430B3}" type="parTrans" cxnId="{4D6ADD3B-16EA-48F1-AF0B-1C5B6D116AAB}">
      <dgm:prSet/>
      <dgm:spPr/>
      <dgm:t>
        <a:bodyPr/>
        <a:lstStyle/>
        <a:p>
          <a:endParaRPr lang="nl-NL"/>
        </a:p>
      </dgm:t>
    </dgm:pt>
    <dgm:pt modelId="{4962A0DF-39DD-4C0A-A596-BF4A9AE57573}" type="sibTrans" cxnId="{4D6ADD3B-16EA-48F1-AF0B-1C5B6D116AAB}">
      <dgm:prSet/>
      <dgm:spPr/>
      <dgm:t>
        <a:bodyPr/>
        <a:lstStyle/>
        <a:p>
          <a:endParaRPr lang="nl-NL"/>
        </a:p>
      </dgm:t>
    </dgm:pt>
    <dgm:pt modelId="{440FCA25-5862-4CE5-8681-B2F68108A60C}">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nl-NL" dirty="0"/>
        </a:p>
      </dgm:t>
    </dgm:pt>
    <dgm:pt modelId="{7AA5799D-A227-4CC0-98AA-E0DA45F1339A}" type="parTrans" cxnId="{597EF2A8-9398-4811-BFAE-A3A8CE6D8C64}">
      <dgm:prSet/>
      <dgm:spPr/>
      <dgm:t>
        <a:bodyPr/>
        <a:lstStyle/>
        <a:p>
          <a:endParaRPr lang="nl-NL"/>
        </a:p>
      </dgm:t>
    </dgm:pt>
    <dgm:pt modelId="{75A7D31A-C0DC-46BD-BC80-89EE052CA07D}" type="sibTrans" cxnId="{597EF2A8-9398-4811-BFAE-A3A8CE6D8C64}">
      <dgm:prSet/>
      <dgm:spPr/>
      <dgm:t>
        <a:bodyPr/>
        <a:lstStyle/>
        <a:p>
          <a:endParaRPr lang="nl-NL"/>
        </a:p>
      </dgm:t>
    </dgm:pt>
    <dgm:pt modelId="{F412AD4D-BA64-46B4-9A6F-3FC343E05C97}">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nl-NL" dirty="0"/>
        </a:p>
      </dgm:t>
    </dgm:pt>
    <dgm:pt modelId="{8717B465-A5C8-4642-8D34-0B3D685A7A9F}" type="parTrans" cxnId="{3923D81A-A8F0-4119-A630-CF026E8E54B2}">
      <dgm:prSet/>
      <dgm:spPr/>
      <dgm:t>
        <a:bodyPr/>
        <a:lstStyle/>
        <a:p>
          <a:endParaRPr lang="nl-NL"/>
        </a:p>
      </dgm:t>
    </dgm:pt>
    <dgm:pt modelId="{9D544137-DF39-4EBF-BB83-9B4952CF239F}" type="sibTrans" cxnId="{3923D81A-A8F0-4119-A630-CF026E8E54B2}">
      <dgm:prSet/>
      <dgm:spPr/>
      <dgm:t>
        <a:bodyPr/>
        <a:lstStyle/>
        <a:p>
          <a:endParaRPr lang="nl-NL"/>
        </a:p>
      </dgm:t>
    </dgm:pt>
    <dgm:pt modelId="{B24ECBCA-D81F-4409-91A7-1EDD1A35458A}">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nl-NL" dirty="0"/>
        </a:p>
      </dgm:t>
    </dgm:pt>
    <dgm:pt modelId="{56137DC1-C5AE-41C6-8B88-176F444BA974}" type="parTrans" cxnId="{FE200CC7-DBA6-4346-92BB-EDD4422F908B}">
      <dgm:prSet/>
      <dgm:spPr/>
      <dgm:t>
        <a:bodyPr/>
        <a:lstStyle/>
        <a:p>
          <a:endParaRPr lang="nl-NL"/>
        </a:p>
      </dgm:t>
    </dgm:pt>
    <dgm:pt modelId="{DBE32571-3E75-420B-A176-B5D1EBD62185}" type="sibTrans" cxnId="{FE200CC7-DBA6-4346-92BB-EDD4422F908B}">
      <dgm:prSet/>
      <dgm:spPr/>
      <dgm:t>
        <a:bodyPr/>
        <a:lstStyle/>
        <a:p>
          <a:endParaRPr lang="nl-NL"/>
        </a:p>
      </dgm:t>
    </dgm:pt>
    <dgm:pt modelId="{3693D3FC-DE35-43A3-AD57-EE06BA466CEC}">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t>Bereidheid/motivatie?</a:t>
          </a:r>
        </a:p>
      </dgm:t>
    </dgm:pt>
    <dgm:pt modelId="{AADC1932-8CEE-4823-BBA8-E4789487E650}" type="parTrans" cxnId="{E741D8F7-0F55-47D4-9D6A-804E55CC372D}">
      <dgm:prSet/>
      <dgm:spPr/>
      <dgm:t>
        <a:bodyPr/>
        <a:lstStyle/>
        <a:p>
          <a:endParaRPr lang="nl-NL"/>
        </a:p>
      </dgm:t>
    </dgm:pt>
    <dgm:pt modelId="{CAE3A2DB-AA8C-425D-8B5E-CEE252EC7BFA}" type="sibTrans" cxnId="{E741D8F7-0F55-47D4-9D6A-804E55CC372D}">
      <dgm:prSet/>
      <dgm:spPr/>
      <dgm:t>
        <a:bodyPr/>
        <a:lstStyle/>
        <a:p>
          <a:endParaRPr lang="nl-NL"/>
        </a:p>
      </dgm:t>
    </dgm:pt>
    <dgm:pt modelId="{1A148BBD-F899-4225-9CAD-CDF48607B0D3}">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t>Prestatiedruk?</a:t>
          </a:r>
        </a:p>
      </dgm:t>
    </dgm:pt>
    <dgm:pt modelId="{E0124508-CD10-460E-99D3-31F6DAD930AD}" type="parTrans" cxnId="{8AB91FAC-1AD8-4F5D-AF8C-D81A3E8A7406}">
      <dgm:prSet/>
      <dgm:spPr/>
      <dgm:t>
        <a:bodyPr/>
        <a:lstStyle/>
        <a:p>
          <a:endParaRPr lang="nl-NL"/>
        </a:p>
      </dgm:t>
    </dgm:pt>
    <dgm:pt modelId="{D274FED2-B7C7-469B-A011-CBB6A0545853}" type="sibTrans" cxnId="{8AB91FAC-1AD8-4F5D-AF8C-D81A3E8A7406}">
      <dgm:prSet/>
      <dgm:spPr/>
      <dgm:t>
        <a:bodyPr/>
        <a:lstStyle/>
        <a:p>
          <a:endParaRPr lang="nl-NL"/>
        </a:p>
      </dgm:t>
    </dgm:pt>
    <dgm:pt modelId="{A23CF08B-9F24-40D7-BF0E-1F1C34C22C4A}">
      <dgm:prSet phldrT="[Tekst]"/>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NL" dirty="0"/>
            <a:t>Variatie in prikkels?</a:t>
          </a:r>
        </a:p>
      </dgm:t>
    </dgm:pt>
    <dgm:pt modelId="{176AC362-55E9-4ED5-9E12-0BA4DFF13B63}" type="parTrans" cxnId="{9CB3BC35-0468-4D97-88F7-995AE6B738C2}">
      <dgm:prSet/>
      <dgm:spPr/>
      <dgm:t>
        <a:bodyPr/>
        <a:lstStyle/>
        <a:p>
          <a:endParaRPr lang="nl-NL"/>
        </a:p>
      </dgm:t>
    </dgm:pt>
    <dgm:pt modelId="{755B60B9-7A99-4B3B-80D9-93870125AC77}" type="sibTrans" cxnId="{9CB3BC35-0468-4D97-88F7-995AE6B738C2}">
      <dgm:prSet/>
      <dgm:spPr/>
      <dgm:t>
        <a:bodyPr/>
        <a:lstStyle/>
        <a:p>
          <a:endParaRPr lang="nl-NL"/>
        </a:p>
      </dgm:t>
    </dgm:pt>
    <dgm:pt modelId="{EC0E73FB-604D-4533-AFFF-4406E02CAA4E}" type="pres">
      <dgm:prSet presAssocID="{2E54182C-6A42-42CA-AB48-8338B23F844A}" presName="Name0" presStyleCnt="0">
        <dgm:presLayoutVars>
          <dgm:dir/>
          <dgm:resizeHandles val="exact"/>
        </dgm:presLayoutVars>
      </dgm:prSet>
      <dgm:spPr/>
    </dgm:pt>
    <dgm:pt modelId="{CC6B50BD-8996-4622-AC29-BD3B890F2DF5}" type="pres">
      <dgm:prSet presAssocID="{1A45CE2A-5EFF-4753-B39E-E44B8F8F6082}" presName="node" presStyleLbl="node1" presStyleIdx="0" presStyleCnt="3">
        <dgm:presLayoutVars>
          <dgm:bulletEnabled val="1"/>
        </dgm:presLayoutVars>
      </dgm:prSet>
      <dgm:spPr/>
    </dgm:pt>
    <dgm:pt modelId="{B4914143-362A-4F35-A607-F355744508CA}" type="pres">
      <dgm:prSet presAssocID="{EEC4D7ED-D52A-4336-9278-CFA9C26D90E2}" presName="sibTrans" presStyleLbl="sibTrans2D1" presStyleIdx="0" presStyleCnt="2"/>
      <dgm:spPr/>
    </dgm:pt>
    <dgm:pt modelId="{F4B69235-ABB2-44E6-B756-A7A529315FEF}" type="pres">
      <dgm:prSet presAssocID="{EEC4D7ED-D52A-4336-9278-CFA9C26D90E2}" presName="connectorText" presStyleLbl="sibTrans2D1" presStyleIdx="0" presStyleCnt="2"/>
      <dgm:spPr/>
    </dgm:pt>
    <dgm:pt modelId="{E127BDC3-CB7A-4F3E-9EDD-ADF1A01B429D}" type="pres">
      <dgm:prSet presAssocID="{7CFF4852-37E0-4153-9D58-B713274BB656}" presName="node" presStyleLbl="node1" presStyleIdx="1" presStyleCnt="3">
        <dgm:presLayoutVars>
          <dgm:bulletEnabled val="1"/>
        </dgm:presLayoutVars>
      </dgm:prSet>
      <dgm:spPr/>
    </dgm:pt>
    <dgm:pt modelId="{E4323CF5-424F-4710-8AEB-B9CBF263ECF4}" type="pres">
      <dgm:prSet presAssocID="{AE95786D-856C-4C47-BDCE-C056BC93952F}" presName="sibTrans" presStyleLbl="sibTrans2D1" presStyleIdx="1" presStyleCnt="2"/>
      <dgm:spPr/>
    </dgm:pt>
    <dgm:pt modelId="{6DBE7DA7-F5FF-4C40-A0BE-88F4A60F9BCB}" type="pres">
      <dgm:prSet presAssocID="{AE95786D-856C-4C47-BDCE-C056BC93952F}" presName="connectorText" presStyleLbl="sibTrans2D1" presStyleIdx="1" presStyleCnt="2"/>
      <dgm:spPr/>
    </dgm:pt>
    <dgm:pt modelId="{8860FF4A-308C-4FD2-94FB-DB7E5141B16C}" type="pres">
      <dgm:prSet presAssocID="{4638EC98-E530-4944-9E3D-E284D6F73430}" presName="node" presStyleLbl="node1" presStyleIdx="2" presStyleCnt="3">
        <dgm:presLayoutVars>
          <dgm:bulletEnabled val="1"/>
        </dgm:presLayoutVars>
      </dgm:prSet>
      <dgm:spPr/>
    </dgm:pt>
  </dgm:ptLst>
  <dgm:cxnLst>
    <dgm:cxn modelId="{DB0D5803-D631-49FB-9EC2-F1335FEF447B}" type="presOf" srcId="{1849F710-EF98-4646-9FDF-CFDFF7D6DE4D}" destId="{CC6B50BD-8996-4622-AC29-BD3B890F2DF5}" srcOrd="0" destOrd="6" presId="urn:microsoft.com/office/officeart/2005/8/layout/process1"/>
    <dgm:cxn modelId="{A6774004-86EE-49F3-B7D9-DD201A20DD50}" srcId="{4638EC98-E530-4944-9E3D-E284D6F73430}" destId="{4D1C41EA-A6FB-4EA7-A8C3-49A5FAE85458}" srcOrd="5" destOrd="0" parTransId="{726E18D4-F9A6-4A95-B0FF-817F112D184D}" sibTransId="{75CDE5AA-B6C8-4051-BB89-6C09EF02BA32}"/>
    <dgm:cxn modelId="{F139050D-FC83-4C99-8FAA-34D7395FB7A4}" srcId="{7CFF4852-37E0-4153-9D58-B713274BB656}" destId="{3A22F5CD-8E29-4F8E-8EF0-90E0C6C09B4D}" srcOrd="2" destOrd="0" parTransId="{3365F58C-88DF-446D-B2F9-623CA7AF348A}" sibTransId="{66C7FDA3-4700-4C4C-9903-470C86D4F89C}"/>
    <dgm:cxn modelId="{DC812112-4F4E-4F53-A6B4-ABBFDAFD0B63}" type="presOf" srcId="{F4B2357F-45D3-4EE0-834E-D0E5AEBBD9C7}" destId="{8860FF4A-308C-4FD2-94FB-DB7E5141B16C}" srcOrd="0" destOrd="1" presId="urn:microsoft.com/office/officeart/2005/8/layout/process1"/>
    <dgm:cxn modelId="{3923D81A-A8F0-4119-A630-CF026E8E54B2}" srcId="{7CFF4852-37E0-4153-9D58-B713274BB656}" destId="{F412AD4D-BA64-46B4-9A6F-3FC343E05C97}" srcOrd="0" destOrd="0" parTransId="{8717B465-A5C8-4642-8D34-0B3D685A7A9F}" sibTransId="{9D544137-DF39-4EBF-BB83-9B4952CF239F}"/>
    <dgm:cxn modelId="{6AD05A22-BB8B-448D-A720-FDF2204FBCB6}" type="presOf" srcId="{EEC4D7ED-D52A-4336-9278-CFA9C26D90E2}" destId="{F4B69235-ABB2-44E6-B756-A7A529315FEF}" srcOrd="1" destOrd="0" presId="urn:microsoft.com/office/officeart/2005/8/layout/process1"/>
    <dgm:cxn modelId="{29C87E28-9BA2-4203-B314-43FBF5B32EBB}" type="presOf" srcId="{77ECF8E4-C855-449A-B68D-FF90523220DF}" destId="{E127BDC3-CB7A-4F3E-9EDD-ADF1A01B429D}" srcOrd="0" destOrd="6" presId="urn:microsoft.com/office/officeart/2005/8/layout/process1"/>
    <dgm:cxn modelId="{D9CC392D-5F7F-46ED-A989-C1C01BD6F7B7}" type="presOf" srcId="{B24ECBCA-D81F-4409-91A7-1EDD1A35458A}" destId="{8860FF4A-308C-4FD2-94FB-DB7E5141B16C}" srcOrd="0" destOrd="2" presId="urn:microsoft.com/office/officeart/2005/8/layout/process1"/>
    <dgm:cxn modelId="{1B8B112E-7B50-421A-8C4E-422AA3393C20}" type="presOf" srcId="{283B6B41-B46F-4DD3-845C-3AE8E591378E}" destId="{CC6B50BD-8996-4622-AC29-BD3B890F2DF5}" srcOrd="0" destOrd="2" presId="urn:microsoft.com/office/officeart/2005/8/layout/process1"/>
    <dgm:cxn modelId="{BEB0722F-81DA-4AB9-BE80-9BEBFC860DFB}" srcId="{2E54182C-6A42-42CA-AB48-8338B23F844A}" destId="{4638EC98-E530-4944-9E3D-E284D6F73430}" srcOrd="2" destOrd="0" parTransId="{073FFD6D-F345-404D-AFD8-4D20D66EE893}" sibTransId="{FA57B225-36D1-40D9-847A-5BF1A2855D1D}"/>
    <dgm:cxn modelId="{68FE5831-ABD1-4336-BAD1-692986276868}" srcId="{4638EC98-E530-4944-9E3D-E284D6F73430}" destId="{A2FA86CC-DDB2-4D26-963F-E7D2D6441613}" srcOrd="6" destOrd="0" parTransId="{8B42453C-A609-4148-ABC5-3AB83F82F8D0}" sibTransId="{455E98E3-D860-45D6-BF2A-DE8D8522B438}"/>
    <dgm:cxn modelId="{3817EC33-B932-415B-9C3C-0ADE2EBB907E}" srcId="{7CFF4852-37E0-4153-9D58-B713274BB656}" destId="{77ECF8E4-C855-449A-B68D-FF90523220DF}" srcOrd="5" destOrd="0" parTransId="{26CD8B16-CBD2-424D-8481-6A107A220FD7}" sibTransId="{555DA979-9DA3-4534-82B1-4D72B14A32C0}"/>
    <dgm:cxn modelId="{9CB3BC35-0468-4D97-88F7-995AE6B738C2}" srcId="{1A45CE2A-5EFF-4753-B39E-E44B8F8F6082}" destId="{A23CF08B-9F24-40D7-BF0E-1F1C34C22C4A}" srcOrd="3" destOrd="0" parTransId="{176AC362-55E9-4ED5-9E12-0BA4DFF13B63}" sibTransId="{755B60B9-7A99-4B3B-80D9-93870125AC77}"/>
    <dgm:cxn modelId="{FC19673B-61A2-43AF-B297-68644CB75481}" type="presOf" srcId="{3A22F5CD-8E29-4F8E-8EF0-90E0C6C09B4D}" destId="{E127BDC3-CB7A-4F3E-9EDD-ADF1A01B429D}" srcOrd="0" destOrd="3" presId="urn:microsoft.com/office/officeart/2005/8/layout/process1"/>
    <dgm:cxn modelId="{4D6ADD3B-16EA-48F1-AF0B-1C5B6D116AAB}" srcId="{4638EC98-E530-4944-9E3D-E284D6F73430}" destId="{F4B2357F-45D3-4EE0-834E-D0E5AEBBD9C7}" srcOrd="0" destOrd="0" parTransId="{5F1F7551-F969-44B4-A879-A7263B3430B3}" sibTransId="{4962A0DF-39DD-4C0A-A596-BF4A9AE57573}"/>
    <dgm:cxn modelId="{DE979B61-867C-4D17-87C2-DB1B6D0EE230}" type="presOf" srcId="{440FCA25-5862-4CE5-8681-B2F68108A60C}" destId="{CC6B50BD-8996-4622-AC29-BD3B890F2DF5}" srcOrd="0" destOrd="1" presId="urn:microsoft.com/office/officeart/2005/8/layout/process1"/>
    <dgm:cxn modelId="{A501B462-45F2-4DBB-A6D6-EF8687CC7FA5}" srcId="{7CFF4852-37E0-4153-9D58-B713274BB656}" destId="{CEAB581C-89AB-430C-B5D6-CF61BE449EBD}" srcOrd="6" destOrd="0" parTransId="{8F7DD10B-FAA0-4895-91A3-4ECDDD4B28F0}" sibTransId="{E0689B2F-3C8B-48E1-B7E3-51337BA54C57}"/>
    <dgm:cxn modelId="{382B0465-FACD-49DA-94CD-177A5D823331}" type="presOf" srcId="{F412AD4D-BA64-46B4-9A6F-3FC343E05C97}" destId="{E127BDC3-CB7A-4F3E-9EDD-ADF1A01B429D}" srcOrd="0" destOrd="1" presId="urn:microsoft.com/office/officeart/2005/8/layout/process1"/>
    <dgm:cxn modelId="{116B0C71-4E54-4F25-8895-E290969E3250}" type="presOf" srcId="{CEAB581C-89AB-430C-B5D6-CF61BE449EBD}" destId="{E127BDC3-CB7A-4F3E-9EDD-ADF1A01B429D}" srcOrd="0" destOrd="7" presId="urn:microsoft.com/office/officeart/2005/8/layout/process1"/>
    <dgm:cxn modelId="{70196D78-84C5-4CDF-A17F-D2FB9393B136}" type="presOf" srcId="{AE95786D-856C-4C47-BDCE-C056BC93952F}" destId="{E4323CF5-424F-4710-8AEB-B9CBF263ECF4}" srcOrd="0" destOrd="0" presId="urn:microsoft.com/office/officeart/2005/8/layout/process1"/>
    <dgm:cxn modelId="{CFFBAF79-FE30-4776-B02A-5C29B8626C2D}" type="presOf" srcId="{9EB04C4C-635E-449D-A99D-17813557CCD1}" destId="{E127BDC3-CB7A-4F3E-9EDD-ADF1A01B429D}" srcOrd="0" destOrd="4" presId="urn:microsoft.com/office/officeart/2005/8/layout/process1"/>
    <dgm:cxn modelId="{1CCA3A5A-F3C6-415B-A0BA-CFA5ACE64FBF}" type="presOf" srcId="{4638EC98-E530-4944-9E3D-E284D6F73430}" destId="{8860FF4A-308C-4FD2-94FB-DB7E5141B16C}" srcOrd="0" destOrd="0" presId="urn:microsoft.com/office/officeart/2005/8/layout/process1"/>
    <dgm:cxn modelId="{6426A97D-B113-4809-A7EA-E2F063F612F6}" type="presOf" srcId="{EB101A44-D4FD-4633-AF4B-0024F0BD2310}" destId="{8860FF4A-308C-4FD2-94FB-DB7E5141B16C}" srcOrd="0" destOrd="4" presId="urn:microsoft.com/office/officeart/2005/8/layout/process1"/>
    <dgm:cxn modelId="{7EB35980-5631-4B9F-9E74-7E0782E54409}" type="presOf" srcId="{EEC4D7ED-D52A-4336-9278-CFA9C26D90E2}" destId="{B4914143-362A-4F35-A607-F355744508CA}" srcOrd="0" destOrd="0" presId="urn:microsoft.com/office/officeart/2005/8/layout/process1"/>
    <dgm:cxn modelId="{5C8E6F8A-4D9B-4B6F-829C-870C6B78927F}" srcId="{1A45CE2A-5EFF-4753-B39E-E44B8F8F6082}" destId="{1849F710-EF98-4646-9FDF-CFDFF7D6DE4D}" srcOrd="5" destOrd="0" parTransId="{C560240C-2A75-4BF0-877A-1384584D69C8}" sibTransId="{4F2A94A2-8366-4392-AAF3-548C3ED1098E}"/>
    <dgm:cxn modelId="{8040488E-F72C-4377-880B-4B08A9FD2F9A}" type="presOf" srcId="{2E54182C-6A42-42CA-AB48-8338B23F844A}" destId="{EC0E73FB-604D-4533-AFFF-4406E02CAA4E}" srcOrd="0" destOrd="0" presId="urn:microsoft.com/office/officeart/2005/8/layout/process1"/>
    <dgm:cxn modelId="{8F55659A-0871-4537-9A81-64ED8E975EA5}" type="presOf" srcId="{4D1C41EA-A6FB-4EA7-A8C3-49A5FAE85458}" destId="{8860FF4A-308C-4FD2-94FB-DB7E5141B16C}" srcOrd="0" destOrd="6" presId="urn:microsoft.com/office/officeart/2005/8/layout/process1"/>
    <dgm:cxn modelId="{9D928B9D-2BD5-4E16-B9F5-3C88D91B3348}" type="presOf" srcId="{AD277C81-811A-49CC-BEE2-6F4556487A43}" destId="{8860FF4A-308C-4FD2-94FB-DB7E5141B16C}" srcOrd="0" destOrd="3" presId="urn:microsoft.com/office/officeart/2005/8/layout/process1"/>
    <dgm:cxn modelId="{597EF2A8-9398-4811-BFAE-A3A8CE6D8C64}" srcId="{1A45CE2A-5EFF-4753-B39E-E44B8F8F6082}" destId="{440FCA25-5862-4CE5-8681-B2F68108A60C}" srcOrd="0" destOrd="0" parTransId="{7AA5799D-A227-4CC0-98AA-E0DA45F1339A}" sibTransId="{75A7D31A-C0DC-46BD-BC80-89EE052CA07D}"/>
    <dgm:cxn modelId="{1CF496AB-9992-43A0-8C54-F5665AEED5CB}" srcId="{2E54182C-6A42-42CA-AB48-8338B23F844A}" destId="{1A45CE2A-5EFF-4753-B39E-E44B8F8F6082}" srcOrd="0" destOrd="0" parTransId="{1DB46860-2AE6-458A-B4C3-7D4C2DDAE16A}" sibTransId="{EEC4D7ED-D52A-4336-9278-CFA9C26D90E2}"/>
    <dgm:cxn modelId="{8AB91FAC-1AD8-4F5D-AF8C-D81A3E8A7406}" srcId="{7CFF4852-37E0-4153-9D58-B713274BB656}" destId="{1A148BBD-F899-4225-9CAD-CDF48607B0D3}" srcOrd="4" destOrd="0" parTransId="{E0124508-CD10-460E-99D3-31F6DAD930AD}" sibTransId="{D274FED2-B7C7-469B-A011-CBB6A0545853}"/>
    <dgm:cxn modelId="{83990BAD-521F-4C7A-BD99-8E3D4F63F9DA}" type="presOf" srcId="{1A45CE2A-5EFF-4753-B39E-E44B8F8F6082}" destId="{CC6B50BD-8996-4622-AC29-BD3B890F2DF5}" srcOrd="0" destOrd="0" presId="urn:microsoft.com/office/officeart/2005/8/layout/process1"/>
    <dgm:cxn modelId="{94C852B0-979D-49D0-B32C-6DF6B524AE88}" type="presOf" srcId="{EDA40785-2990-4B4C-BC78-A524819BB5CD}" destId="{E127BDC3-CB7A-4F3E-9EDD-ADF1A01B429D}" srcOrd="0" destOrd="2" presId="urn:microsoft.com/office/officeart/2005/8/layout/process1"/>
    <dgm:cxn modelId="{994FD0B2-6A6A-42A6-A020-58C094C5E540}" type="presOf" srcId="{3693D3FC-DE35-43A3-AD57-EE06BA466CEC}" destId="{CC6B50BD-8996-4622-AC29-BD3B890F2DF5}" srcOrd="0" destOrd="5" presId="urn:microsoft.com/office/officeart/2005/8/layout/process1"/>
    <dgm:cxn modelId="{44165AB6-3951-423F-AF8A-B3F42ED3CB92}" srcId="{7CFF4852-37E0-4153-9D58-B713274BB656}" destId="{9EB04C4C-635E-449D-A99D-17813557CCD1}" srcOrd="3" destOrd="0" parTransId="{3F183B53-6879-48FF-957F-A27114CA0E04}" sibTransId="{10815FC1-135F-4D7F-8E93-075527033D34}"/>
    <dgm:cxn modelId="{AFCF14C2-732B-4467-A7EF-82F8AEC0E7E5}" type="presOf" srcId="{4429A868-DFAA-4195-A28B-E64A269FF7C6}" destId="{8860FF4A-308C-4FD2-94FB-DB7E5141B16C}" srcOrd="0" destOrd="5" presId="urn:microsoft.com/office/officeart/2005/8/layout/process1"/>
    <dgm:cxn modelId="{63450BC3-F8A5-4DBA-A24E-7DA363E43D14}" type="presOf" srcId="{7CFF4852-37E0-4153-9D58-B713274BB656}" destId="{E127BDC3-CB7A-4F3E-9EDD-ADF1A01B429D}" srcOrd="0" destOrd="0" presId="urn:microsoft.com/office/officeart/2005/8/layout/process1"/>
    <dgm:cxn modelId="{1AC491C6-5E5A-4AE8-B2C0-2295B87853F9}" type="presOf" srcId="{AE95786D-856C-4C47-BDCE-C056BC93952F}" destId="{6DBE7DA7-F5FF-4C40-A0BE-88F4A60F9BCB}" srcOrd="1" destOrd="0" presId="urn:microsoft.com/office/officeart/2005/8/layout/process1"/>
    <dgm:cxn modelId="{FE200CC7-DBA6-4346-92BB-EDD4422F908B}" srcId="{4638EC98-E530-4944-9E3D-E284D6F73430}" destId="{B24ECBCA-D81F-4409-91A7-1EDD1A35458A}" srcOrd="1" destOrd="0" parTransId="{56137DC1-C5AE-41C6-8B88-176F444BA974}" sibTransId="{DBE32571-3E75-420B-A176-B5D1EBD62185}"/>
    <dgm:cxn modelId="{7BF5B4D1-F3C5-484E-95B2-E7A6316C782E}" srcId="{4638EC98-E530-4944-9E3D-E284D6F73430}" destId="{AD277C81-811A-49CC-BEE2-6F4556487A43}" srcOrd="2" destOrd="0" parTransId="{17E3AF93-1AEA-4DB8-B682-32B7BE15F3B1}" sibTransId="{35169783-FF59-4C71-8394-E2D4234D93A7}"/>
    <dgm:cxn modelId="{36F0BCD2-AAAB-4921-A55C-19F11AFA2B9C}" srcId="{1A45CE2A-5EFF-4753-B39E-E44B8F8F6082}" destId="{9FA2D72A-9350-4B4E-A1F5-3EBF8A9450DC}" srcOrd="2" destOrd="0" parTransId="{86F08B12-3443-44B8-B103-BF9ED28D8B3D}" sibTransId="{65E8394D-0CE6-477A-9E03-FE541750BAD1}"/>
    <dgm:cxn modelId="{9597FBD4-0025-40B7-9E15-BE7DD26D1D72}" type="presOf" srcId="{1A148BBD-F899-4225-9CAD-CDF48607B0D3}" destId="{E127BDC3-CB7A-4F3E-9EDD-ADF1A01B429D}" srcOrd="0" destOrd="5" presId="urn:microsoft.com/office/officeart/2005/8/layout/process1"/>
    <dgm:cxn modelId="{DE7E57D8-5C1F-4D09-917A-45317B07CB14}" type="presOf" srcId="{A23CF08B-9F24-40D7-BF0E-1F1C34C22C4A}" destId="{CC6B50BD-8996-4622-AC29-BD3B890F2DF5}" srcOrd="0" destOrd="4" presId="urn:microsoft.com/office/officeart/2005/8/layout/process1"/>
    <dgm:cxn modelId="{CBF4A5DC-35A6-4782-B525-FF5BF35C269B}" srcId="{7CFF4852-37E0-4153-9D58-B713274BB656}" destId="{EDA40785-2990-4B4C-BC78-A524819BB5CD}" srcOrd="1" destOrd="0" parTransId="{60334D37-B703-413E-83EC-891F724AAE87}" sibTransId="{7D2B209C-4D94-4633-A165-2DB32918F415}"/>
    <dgm:cxn modelId="{3CA8C1DC-F402-422B-8DCF-C4DCB51C0FDE}" type="presOf" srcId="{E93F6318-FED6-45B7-9477-3B4067C7EDED}" destId="{CC6B50BD-8996-4622-AC29-BD3B890F2DF5}" srcOrd="0" destOrd="7" presId="urn:microsoft.com/office/officeart/2005/8/layout/process1"/>
    <dgm:cxn modelId="{B93342DD-9F70-458A-B0AF-1B4CD3841B65}" srcId="{1A45CE2A-5EFF-4753-B39E-E44B8F8F6082}" destId="{283B6B41-B46F-4DD3-845C-3AE8E591378E}" srcOrd="1" destOrd="0" parTransId="{12805617-C711-48FD-8C7C-156608AEB3E1}" sibTransId="{A825D17E-0F88-49EC-A8D6-A67E04BF2AF0}"/>
    <dgm:cxn modelId="{71D3AFE0-2786-4951-941C-B6006AC31691}" srcId="{4638EC98-E530-4944-9E3D-E284D6F73430}" destId="{4429A868-DFAA-4195-A28B-E64A269FF7C6}" srcOrd="4" destOrd="0" parTransId="{AFFEF24C-C41A-4A25-8BA1-5CE428B484CC}" sibTransId="{DF22A7A4-3C2F-4339-91CD-3F9DF13F0379}"/>
    <dgm:cxn modelId="{807691E3-EEC6-4DCF-9FC1-0E4D003BE2DC}" type="presOf" srcId="{9FA2D72A-9350-4B4E-A1F5-3EBF8A9450DC}" destId="{CC6B50BD-8996-4622-AC29-BD3B890F2DF5}" srcOrd="0" destOrd="3" presId="urn:microsoft.com/office/officeart/2005/8/layout/process1"/>
    <dgm:cxn modelId="{FB45F2E4-CE1B-4F33-B0ED-F8F99F2F6489}" type="presOf" srcId="{A2FA86CC-DDB2-4D26-963F-E7D2D6441613}" destId="{8860FF4A-308C-4FD2-94FB-DB7E5141B16C}" srcOrd="0" destOrd="7" presId="urn:microsoft.com/office/officeart/2005/8/layout/process1"/>
    <dgm:cxn modelId="{8BF371F6-4DBE-40D9-849B-B46C3C3EA578}" srcId="{2E54182C-6A42-42CA-AB48-8338B23F844A}" destId="{7CFF4852-37E0-4153-9D58-B713274BB656}" srcOrd="1" destOrd="0" parTransId="{BA6A1235-8EB5-41F1-9045-96A410D0156D}" sibTransId="{AE95786D-856C-4C47-BDCE-C056BC93952F}"/>
    <dgm:cxn modelId="{E741D8F7-0F55-47D4-9D6A-804E55CC372D}" srcId="{1A45CE2A-5EFF-4753-B39E-E44B8F8F6082}" destId="{3693D3FC-DE35-43A3-AD57-EE06BA466CEC}" srcOrd="4" destOrd="0" parTransId="{AADC1932-8CEE-4823-BBA8-E4789487E650}" sibTransId="{CAE3A2DB-AA8C-425D-8B5E-CEE252EC7BFA}"/>
    <dgm:cxn modelId="{C8CF0BFA-27A7-4088-90EF-F46552B9A03F}" srcId="{4638EC98-E530-4944-9E3D-E284D6F73430}" destId="{EB101A44-D4FD-4633-AF4B-0024F0BD2310}" srcOrd="3" destOrd="0" parTransId="{0FADD35D-4C69-426A-AA1A-DCA290635255}" sibTransId="{7E40F415-9618-4294-B10A-9DCEAF6A1B00}"/>
    <dgm:cxn modelId="{249323FF-3E7B-485D-B6C9-D52101B82E33}" srcId="{1A45CE2A-5EFF-4753-B39E-E44B8F8F6082}" destId="{E93F6318-FED6-45B7-9477-3B4067C7EDED}" srcOrd="6" destOrd="0" parTransId="{30F54AF2-825A-4DE0-BD7B-3C4D00D5FA35}" sibTransId="{B21857E1-B359-4C46-9007-90F506FB97F8}"/>
    <dgm:cxn modelId="{A1C76E00-B0FC-4BC9-8D89-5D4A50821A5C}" type="presParOf" srcId="{EC0E73FB-604D-4533-AFFF-4406E02CAA4E}" destId="{CC6B50BD-8996-4622-AC29-BD3B890F2DF5}" srcOrd="0" destOrd="0" presId="urn:microsoft.com/office/officeart/2005/8/layout/process1"/>
    <dgm:cxn modelId="{A591DB98-12D0-4D30-B88B-80D7418ED674}" type="presParOf" srcId="{EC0E73FB-604D-4533-AFFF-4406E02CAA4E}" destId="{B4914143-362A-4F35-A607-F355744508CA}" srcOrd="1" destOrd="0" presId="urn:microsoft.com/office/officeart/2005/8/layout/process1"/>
    <dgm:cxn modelId="{AC98E88D-D497-49A6-8198-A3A746CB8013}" type="presParOf" srcId="{B4914143-362A-4F35-A607-F355744508CA}" destId="{F4B69235-ABB2-44E6-B756-A7A529315FEF}" srcOrd="0" destOrd="0" presId="urn:microsoft.com/office/officeart/2005/8/layout/process1"/>
    <dgm:cxn modelId="{6CF645F4-E713-4183-8A9F-F0799DAFE0ED}" type="presParOf" srcId="{EC0E73FB-604D-4533-AFFF-4406E02CAA4E}" destId="{E127BDC3-CB7A-4F3E-9EDD-ADF1A01B429D}" srcOrd="2" destOrd="0" presId="urn:microsoft.com/office/officeart/2005/8/layout/process1"/>
    <dgm:cxn modelId="{20B991DA-11ED-4115-B1AA-CFC9452F60A4}" type="presParOf" srcId="{EC0E73FB-604D-4533-AFFF-4406E02CAA4E}" destId="{E4323CF5-424F-4710-8AEB-B9CBF263ECF4}" srcOrd="3" destOrd="0" presId="urn:microsoft.com/office/officeart/2005/8/layout/process1"/>
    <dgm:cxn modelId="{2204CA4F-EC29-4F99-9D0A-B64ED3F50055}" type="presParOf" srcId="{E4323CF5-424F-4710-8AEB-B9CBF263ECF4}" destId="{6DBE7DA7-F5FF-4C40-A0BE-88F4A60F9BCB}" srcOrd="0" destOrd="0" presId="urn:microsoft.com/office/officeart/2005/8/layout/process1"/>
    <dgm:cxn modelId="{01C75EB8-6071-4868-B1BE-F86B174F36DB}" type="presParOf" srcId="{EC0E73FB-604D-4533-AFFF-4406E02CAA4E}" destId="{8860FF4A-308C-4FD2-94FB-DB7E5141B16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B50BD-8996-4622-AC29-BD3B890F2DF5}">
      <dsp:nvSpPr>
        <dsp:cNvPr id="0" name=""/>
        <dsp:cNvSpPr/>
      </dsp:nvSpPr>
      <dsp:spPr>
        <a:xfrm>
          <a:off x="7169" y="836558"/>
          <a:ext cx="2142961" cy="3124035"/>
        </a:xfrm>
        <a:prstGeom prst="roundRect">
          <a:avLst>
            <a:gd name="adj" fmla="val 10000"/>
          </a:avLst>
        </a:prstGeom>
        <a:solidFill>
          <a:srgbClr val="00B0F0"/>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solidFill>
                <a:srgbClr val="FFFF00"/>
              </a:solidFill>
            </a:rPr>
            <a:t>Voldoende seksuele prikkels in een optimale context</a:t>
          </a:r>
        </a:p>
        <a:p>
          <a:pPr marL="114300" lvl="1" indent="-114300" algn="l" defTabSz="622300">
            <a:lnSpc>
              <a:spcPct val="90000"/>
            </a:lnSpc>
            <a:spcBef>
              <a:spcPct val="0"/>
            </a:spcBef>
            <a:spcAft>
              <a:spcPct val="15000"/>
            </a:spcAft>
            <a:buChar char="•"/>
          </a:pPr>
          <a:endParaRPr lang="nl-NL" sz="1400" kern="1200" dirty="0"/>
        </a:p>
        <a:p>
          <a:pPr marL="114300" lvl="1" indent="-114300" algn="l" defTabSz="622300">
            <a:lnSpc>
              <a:spcPct val="90000"/>
            </a:lnSpc>
            <a:spcBef>
              <a:spcPct val="0"/>
            </a:spcBef>
            <a:spcAft>
              <a:spcPct val="15000"/>
            </a:spcAft>
            <a:buChar char="•"/>
          </a:pPr>
          <a:endParaRPr lang="nl-NL" sz="1400" kern="1200" dirty="0"/>
        </a:p>
        <a:p>
          <a:pPr marL="114300" lvl="1" indent="-114300" algn="l" defTabSz="622300">
            <a:lnSpc>
              <a:spcPct val="90000"/>
            </a:lnSpc>
            <a:spcBef>
              <a:spcPct val="0"/>
            </a:spcBef>
            <a:spcAft>
              <a:spcPct val="15000"/>
            </a:spcAft>
            <a:buChar char="•"/>
          </a:pPr>
          <a:r>
            <a:rPr lang="nl-NL" sz="1400" kern="1200" dirty="0"/>
            <a:t>Plezierige prikkels?</a:t>
          </a:r>
        </a:p>
        <a:p>
          <a:pPr marL="114300" lvl="1" indent="-114300" algn="l" defTabSz="622300">
            <a:lnSpc>
              <a:spcPct val="90000"/>
            </a:lnSpc>
            <a:spcBef>
              <a:spcPct val="0"/>
            </a:spcBef>
            <a:spcAft>
              <a:spcPct val="15000"/>
            </a:spcAft>
            <a:buChar char="•"/>
          </a:pPr>
          <a:r>
            <a:rPr lang="nl-NL" sz="1400" kern="1200" dirty="0"/>
            <a:t>Variatie in prikkels?</a:t>
          </a:r>
        </a:p>
        <a:p>
          <a:pPr marL="114300" lvl="1" indent="-114300" algn="l" defTabSz="622300">
            <a:lnSpc>
              <a:spcPct val="90000"/>
            </a:lnSpc>
            <a:spcBef>
              <a:spcPct val="0"/>
            </a:spcBef>
            <a:spcAft>
              <a:spcPct val="15000"/>
            </a:spcAft>
            <a:buChar char="•"/>
          </a:pPr>
          <a:r>
            <a:rPr lang="nl-NL" sz="1400" kern="1200" dirty="0"/>
            <a:t>Bereidheid/motivatie?</a:t>
          </a:r>
        </a:p>
        <a:p>
          <a:pPr marL="114300" lvl="1" indent="-114300" algn="l" defTabSz="622300">
            <a:lnSpc>
              <a:spcPct val="90000"/>
            </a:lnSpc>
            <a:spcBef>
              <a:spcPct val="0"/>
            </a:spcBef>
            <a:spcAft>
              <a:spcPct val="15000"/>
            </a:spcAft>
            <a:buChar char="•"/>
          </a:pPr>
          <a:r>
            <a:rPr lang="nl-NL" sz="1400" kern="1200" dirty="0"/>
            <a:t>Partnerrelatie?</a:t>
          </a:r>
        </a:p>
        <a:p>
          <a:pPr marL="114300" lvl="1" indent="-114300" algn="l" defTabSz="622300">
            <a:lnSpc>
              <a:spcPct val="90000"/>
            </a:lnSpc>
            <a:spcBef>
              <a:spcPct val="0"/>
            </a:spcBef>
            <a:spcAft>
              <a:spcPct val="15000"/>
            </a:spcAft>
            <a:buChar char="•"/>
          </a:pPr>
          <a:r>
            <a:rPr lang="nl-NL" sz="1400" kern="1200" dirty="0"/>
            <a:t>Veilig en respectvol?</a:t>
          </a:r>
        </a:p>
      </dsp:txBody>
      <dsp:txXfrm>
        <a:off x="69934" y="899323"/>
        <a:ext cx="2017431" cy="2998505"/>
      </dsp:txXfrm>
    </dsp:sp>
    <dsp:sp modelId="{B4914143-362A-4F35-A607-F355744508CA}">
      <dsp:nvSpPr>
        <dsp:cNvPr id="0" name=""/>
        <dsp:cNvSpPr/>
      </dsp:nvSpPr>
      <dsp:spPr>
        <a:xfrm>
          <a:off x="2364427" y="2132848"/>
          <a:ext cx="454307" cy="5314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2364427" y="2239139"/>
        <a:ext cx="318015" cy="318872"/>
      </dsp:txXfrm>
    </dsp:sp>
    <dsp:sp modelId="{E127BDC3-CB7A-4F3E-9EDD-ADF1A01B429D}">
      <dsp:nvSpPr>
        <dsp:cNvPr id="0" name=""/>
        <dsp:cNvSpPr/>
      </dsp:nvSpPr>
      <dsp:spPr>
        <a:xfrm>
          <a:off x="3007315" y="836558"/>
          <a:ext cx="2142961" cy="3124035"/>
        </a:xfrm>
        <a:prstGeom prst="roundRect">
          <a:avLst>
            <a:gd name="adj" fmla="val 10000"/>
          </a:avLst>
        </a:prstGeom>
        <a:solidFill>
          <a:srgbClr val="00B0F0"/>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solidFill>
                <a:srgbClr val="FFFF00"/>
              </a:solidFill>
            </a:rPr>
            <a:t>die cognitief en emotioneel op een positieve manier worden verwerkt</a:t>
          </a:r>
        </a:p>
        <a:p>
          <a:pPr marL="114300" lvl="1" indent="-114300" algn="l" defTabSz="622300">
            <a:lnSpc>
              <a:spcPct val="90000"/>
            </a:lnSpc>
            <a:spcBef>
              <a:spcPct val="0"/>
            </a:spcBef>
            <a:spcAft>
              <a:spcPct val="15000"/>
            </a:spcAft>
            <a:buChar char="•"/>
          </a:pPr>
          <a:endParaRPr lang="nl-NL" sz="1400" kern="1200" dirty="0"/>
        </a:p>
        <a:p>
          <a:pPr marL="114300" lvl="1" indent="-114300" algn="l" defTabSz="622300">
            <a:lnSpc>
              <a:spcPct val="90000"/>
            </a:lnSpc>
            <a:spcBef>
              <a:spcPct val="0"/>
            </a:spcBef>
            <a:spcAft>
              <a:spcPct val="15000"/>
            </a:spcAft>
            <a:buChar char="•"/>
          </a:pPr>
          <a:r>
            <a:rPr lang="nl-NL" sz="1400" kern="1200" dirty="0"/>
            <a:t>Positieve / negatieve ervaringen?</a:t>
          </a:r>
        </a:p>
        <a:p>
          <a:pPr marL="114300" lvl="1" indent="-114300" algn="l" defTabSz="622300">
            <a:lnSpc>
              <a:spcPct val="90000"/>
            </a:lnSpc>
            <a:spcBef>
              <a:spcPct val="0"/>
            </a:spcBef>
            <a:spcAft>
              <a:spcPct val="15000"/>
            </a:spcAft>
            <a:buChar char="•"/>
          </a:pPr>
          <a:r>
            <a:rPr lang="nl-NL" sz="1400" kern="1200" dirty="0"/>
            <a:t>Stemmingsstoornis?</a:t>
          </a:r>
        </a:p>
        <a:p>
          <a:pPr marL="114300" lvl="1" indent="-114300" algn="l" defTabSz="622300">
            <a:lnSpc>
              <a:spcPct val="90000"/>
            </a:lnSpc>
            <a:spcBef>
              <a:spcPct val="0"/>
            </a:spcBef>
            <a:spcAft>
              <a:spcPct val="15000"/>
            </a:spcAft>
            <a:buChar char="•"/>
          </a:pPr>
          <a:r>
            <a:rPr lang="nl-NL" sz="1400" kern="1200" dirty="0"/>
            <a:t>Faalangst? </a:t>
          </a:r>
        </a:p>
        <a:p>
          <a:pPr marL="114300" lvl="1" indent="-114300" algn="l" defTabSz="622300">
            <a:lnSpc>
              <a:spcPct val="90000"/>
            </a:lnSpc>
            <a:spcBef>
              <a:spcPct val="0"/>
            </a:spcBef>
            <a:spcAft>
              <a:spcPct val="15000"/>
            </a:spcAft>
            <a:buChar char="•"/>
          </a:pPr>
          <a:r>
            <a:rPr lang="nl-NL" sz="1400" kern="1200" dirty="0"/>
            <a:t>Prestatiedruk?</a:t>
          </a:r>
        </a:p>
        <a:p>
          <a:pPr marL="114300" lvl="1" indent="-114300" algn="l" defTabSz="622300">
            <a:lnSpc>
              <a:spcPct val="90000"/>
            </a:lnSpc>
            <a:spcBef>
              <a:spcPct val="0"/>
            </a:spcBef>
            <a:spcAft>
              <a:spcPct val="15000"/>
            </a:spcAft>
            <a:buChar char="•"/>
          </a:pPr>
          <a:r>
            <a:rPr lang="nl-NL" sz="1400" kern="1200" dirty="0"/>
            <a:t>Lichaamsbeeld?</a:t>
          </a:r>
        </a:p>
        <a:p>
          <a:pPr marL="114300" lvl="1" indent="-114300" algn="l" defTabSz="622300">
            <a:lnSpc>
              <a:spcPct val="90000"/>
            </a:lnSpc>
            <a:spcBef>
              <a:spcPct val="0"/>
            </a:spcBef>
            <a:spcAft>
              <a:spcPct val="15000"/>
            </a:spcAft>
            <a:buChar char="•"/>
          </a:pPr>
          <a:endParaRPr lang="nl-NL" sz="1400" kern="1200" dirty="0"/>
        </a:p>
      </dsp:txBody>
      <dsp:txXfrm>
        <a:off x="3070080" y="899323"/>
        <a:ext cx="2017431" cy="2998505"/>
      </dsp:txXfrm>
    </dsp:sp>
    <dsp:sp modelId="{E4323CF5-424F-4710-8AEB-B9CBF263ECF4}">
      <dsp:nvSpPr>
        <dsp:cNvPr id="0" name=""/>
        <dsp:cNvSpPr/>
      </dsp:nvSpPr>
      <dsp:spPr>
        <a:xfrm>
          <a:off x="5364572" y="2132848"/>
          <a:ext cx="454307" cy="5314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5364572" y="2239139"/>
        <a:ext cx="318015" cy="318872"/>
      </dsp:txXfrm>
    </dsp:sp>
    <dsp:sp modelId="{8860FF4A-308C-4FD2-94FB-DB7E5141B16C}">
      <dsp:nvSpPr>
        <dsp:cNvPr id="0" name=""/>
        <dsp:cNvSpPr/>
      </dsp:nvSpPr>
      <dsp:spPr>
        <a:xfrm>
          <a:off x="6007461" y="836558"/>
          <a:ext cx="2142961" cy="3124035"/>
        </a:xfrm>
        <a:prstGeom prst="roundRect">
          <a:avLst>
            <a:gd name="adj" fmla="val 10000"/>
          </a:avLst>
        </a:prstGeom>
        <a:solidFill>
          <a:srgbClr val="00B0F0"/>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solidFill>
                <a:srgbClr val="FFFF00"/>
              </a:solidFill>
            </a:rPr>
            <a:t>in een intact cerebraal, neurologisch en vasculair systeem</a:t>
          </a:r>
        </a:p>
        <a:p>
          <a:pPr marL="114300" lvl="1" indent="-114300" algn="l" defTabSz="622300">
            <a:lnSpc>
              <a:spcPct val="90000"/>
            </a:lnSpc>
            <a:spcBef>
              <a:spcPct val="0"/>
            </a:spcBef>
            <a:spcAft>
              <a:spcPct val="15000"/>
            </a:spcAft>
            <a:buChar char="•"/>
          </a:pPr>
          <a:endParaRPr lang="nl-NL" sz="1400" kern="1200" dirty="0"/>
        </a:p>
        <a:p>
          <a:pPr marL="114300" lvl="1" indent="-114300" algn="l" defTabSz="622300">
            <a:lnSpc>
              <a:spcPct val="90000"/>
            </a:lnSpc>
            <a:spcBef>
              <a:spcPct val="0"/>
            </a:spcBef>
            <a:spcAft>
              <a:spcPct val="15000"/>
            </a:spcAft>
            <a:buChar char="•"/>
          </a:pPr>
          <a:endParaRPr lang="nl-NL" sz="1400" kern="1200" dirty="0"/>
        </a:p>
        <a:p>
          <a:pPr marL="114300" lvl="1" indent="-114300" algn="l" defTabSz="622300">
            <a:lnSpc>
              <a:spcPct val="90000"/>
            </a:lnSpc>
            <a:spcBef>
              <a:spcPct val="0"/>
            </a:spcBef>
            <a:spcAft>
              <a:spcPct val="15000"/>
            </a:spcAft>
            <a:buChar char="•"/>
          </a:pPr>
          <a:r>
            <a:rPr lang="nl-NL" sz="1400" kern="1200" dirty="0"/>
            <a:t>Ziekte?</a:t>
          </a:r>
        </a:p>
        <a:p>
          <a:pPr marL="114300" lvl="1" indent="-114300" algn="l" defTabSz="622300">
            <a:lnSpc>
              <a:spcPct val="90000"/>
            </a:lnSpc>
            <a:spcBef>
              <a:spcPct val="0"/>
            </a:spcBef>
            <a:spcAft>
              <a:spcPct val="15000"/>
            </a:spcAft>
            <a:buChar char="•"/>
          </a:pPr>
          <a:r>
            <a:rPr lang="nl-NL" sz="1400" kern="1200" dirty="0"/>
            <a:t>Handicap/beperking?</a:t>
          </a:r>
        </a:p>
        <a:p>
          <a:pPr marL="114300" lvl="1" indent="-114300" algn="l" defTabSz="622300">
            <a:lnSpc>
              <a:spcPct val="90000"/>
            </a:lnSpc>
            <a:spcBef>
              <a:spcPct val="0"/>
            </a:spcBef>
            <a:spcAft>
              <a:spcPct val="15000"/>
            </a:spcAft>
            <a:buChar char="•"/>
          </a:pPr>
          <a:r>
            <a:rPr lang="nl-NL" sz="1400" kern="1200" dirty="0"/>
            <a:t>Operatie?</a:t>
          </a:r>
        </a:p>
        <a:p>
          <a:pPr marL="114300" lvl="1" indent="-114300" algn="l" defTabSz="622300">
            <a:lnSpc>
              <a:spcPct val="90000"/>
            </a:lnSpc>
            <a:spcBef>
              <a:spcPct val="0"/>
            </a:spcBef>
            <a:spcAft>
              <a:spcPct val="15000"/>
            </a:spcAft>
            <a:buChar char="•"/>
          </a:pPr>
          <a:r>
            <a:rPr lang="nl-NL" sz="1400" kern="1200" dirty="0"/>
            <a:t>Geneesmiddelen?</a:t>
          </a:r>
        </a:p>
        <a:p>
          <a:pPr marL="114300" lvl="1" indent="-114300" algn="l" defTabSz="622300">
            <a:lnSpc>
              <a:spcPct val="90000"/>
            </a:lnSpc>
            <a:spcBef>
              <a:spcPct val="0"/>
            </a:spcBef>
            <a:spcAft>
              <a:spcPct val="15000"/>
            </a:spcAft>
            <a:buChar char="•"/>
          </a:pPr>
          <a:r>
            <a:rPr lang="nl-NL" sz="1400" kern="1200" dirty="0"/>
            <a:t>Alcohol/drugs?</a:t>
          </a:r>
        </a:p>
      </dsp:txBody>
      <dsp:txXfrm>
        <a:off x="6070226" y="899323"/>
        <a:ext cx="2017431" cy="299850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5A428-D6D2-4142-BC81-40B842F3ACF8}" type="datetimeFigureOut">
              <a:rPr lang="nl-NL" smtClean="0"/>
              <a:t>11-4-2026</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BA893-DDD1-4318-A568-B345D5926E2F}" type="slidenum">
              <a:rPr lang="nl-NL" smtClean="0"/>
              <a:t>‹nr.›</a:t>
            </a:fld>
            <a:endParaRPr lang="nl-NL"/>
          </a:p>
        </p:txBody>
      </p:sp>
    </p:spTree>
    <p:extLst>
      <p:ext uri="{BB962C8B-B14F-4D97-AF65-F5344CB8AC3E}">
        <p14:creationId xmlns:p14="http://schemas.microsoft.com/office/powerpoint/2010/main" val="1064764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6020202030204" pitchFamily="34" charset="0"/>
              </a:defRPr>
            </a:lvl1pPr>
            <a:lvl2pPr marL="742950" indent="-285750">
              <a:spcBef>
                <a:spcPct val="30000"/>
              </a:spcBef>
              <a:defRPr kumimoji="1" sz="1200">
                <a:solidFill>
                  <a:schemeClr val="tx1"/>
                </a:solidFill>
                <a:latin typeface="Arial Narrow" panose="020B0606020202030204" pitchFamily="34" charset="0"/>
              </a:defRPr>
            </a:lvl2pPr>
            <a:lvl3pPr marL="1143000" indent="-228600">
              <a:spcBef>
                <a:spcPct val="30000"/>
              </a:spcBef>
              <a:defRPr kumimoji="1" sz="1200">
                <a:solidFill>
                  <a:schemeClr val="tx1"/>
                </a:solidFill>
                <a:latin typeface="Arial Narrow" panose="020B0606020202030204" pitchFamily="34" charset="0"/>
              </a:defRPr>
            </a:lvl3pPr>
            <a:lvl4pPr marL="1600200" indent="-228600">
              <a:spcBef>
                <a:spcPct val="30000"/>
              </a:spcBef>
              <a:defRPr kumimoji="1" sz="1200">
                <a:solidFill>
                  <a:schemeClr val="tx1"/>
                </a:solidFill>
                <a:latin typeface="Arial Narrow" panose="020B0606020202030204" pitchFamily="34" charset="0"/>
              </a:defRPr>
            </a:lvl4pPr>
            <a:lvl5pPr marL="2057400" indent="-228600">
              <a:spcBef>
                <a:spcPct val="30000"/>
              </a:spcBef>
              <a:defRPr kumimoji="1" sz="1200">
                <a:solidFill>
                  <a:schemeClr val="tx1"/>
                </a:solidFill>
                <a:latin typeface="Arial Narrow" panose="020B0606020202030204" pitchFamily="34" charset="0"/>
              </a:defRPr>
            </a:lvl5pPr>
            <a:lvl6pPr marL="2514600" indent="-228600" defTabSz="457200"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457200"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457200"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457200" eaLnBrk="0" fontAlgn="base" hangingPunct="0">
              <a:spcBef>
                <a:spcPct val="30000"/>
              </a:spcBef>
              <a:spcAft>
                <a:spcPct val="0"/>
              </a:spcAft>
              <a:defRPr kumimoji="1" sz="1200">
                <a:solidFill>
                  <a:schemeClr val="tx1"/>
                </a:solidFill>
                <a:latin typeface="Arial Narrow" panose="020B0606020202030204" pitchFamily="34" charset="0"/>
              </a:defRPr>
            </a:lvl9pPr>
          </a:lstStyle>
          <a:p>
            <a:pPr>
              <a:spcBef>
                <a:spcPct val="0"/>
              </a:spcBef>
            </a:pPr>
            <a:fld id="{90D68DE6-2289-4193-BAFD-1A372B6FE834}" type="slidenum">
              <a:rPr kumimoji="0" lang="nl-NL" altLang="nl-NL">
                <a:latin typeface="Times New Roman" panose="02020603050405020304" pitchFamily="18" charset="0"/>
              </a:rPr>
              <a:pPr>
                <a:spcBef>
                  <a:spcPct val="0"/>
                </a:spcBef>
              </a:pPr>
              <a:t>6</a:t>
            </a:fld>
            <a:endParaRPr kumimoji="0" lang="nl-NL" altLang="nl-NL">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a:p>
        </p:txBody>
      </p:sp>
    </p:spTree>
    <p:extLst>
      <p:ext uri="{BB962C8B-B14F-4D97-AF65-F5344CB8AC3E}">
        <p14:creationId xmlns:p14="http://schemas.microsoft.com/office/powerpoint/2010/main" val="318607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6C9F29B-9CFF-49E0-B5FA-33E4E9B09A6B}" type="slidenum">
              <a:rPr lang="nl-NL" sz="1200">
                <a:latin typeface="Arial" charset="0"/>
              </a:rPr>
              <a:pPr algn="r"/>
              <a:t>19</a:t>
            </a:fld>
            <a:endParaRPr lang="nl-NL" sz="1200">
              <a:latin typeface="Arial"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eaLnBrk="1" hangingPunct="1"/>
            <a:endParaRPr lang="nl-NL"/>
          </a:p>
        </p:txBody>
      </p:sp>
    </p:spTree>
    <p:extLst>
      <p:ext uri="{BB962C8B-B14F-4D97-AF65-F5344CB8AC3E}">
        <p14:creationId xmlns:p14="http://schemas.microsoft.com/office/powerpoint/2010/main" val="1096795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grpSp>
        <p:nvGrpSpPr>
          <p:cNvPr id="4" name="Group 49"/>
          <p:cNvGrpSpPr>
            <a:grpSpLocks/>
          </p:cNvGrpSpPr>
          <p:nvPr/>
        </p:nvGrpSpPr>
        <p:grpSpPr bwMode="auto">
          <a:xfrm>
            <a:off x="0" y="0"/>
            <a:ext cx="9144000" cy="6858000"/>
            <a:chOff x="0" y="0"/>
            <a:chExt cx="6240" cy="4320"/>
          </a:xfrm>
        </p:grpSpPr>
        <p:pic>
          <p:nvPicPr>
            <p:cNvPr id="5" name="Picture 47" descr="StAntonius_ziekenhuis_RGB"/>
            <p:cNvPicPr>
              <a:picLocks noChangeAspect="1" noChangeArrowheads="1"/>
            </p:cNvPicPr>
            <p:nvPr/>
          </p:nvPicPr>
          <p:blipFill>
            <a:blip r:embed="rId2" cstate="print">
              <a:extLst>
                <a:ext uri="{28A0092B-C50C-407E-A947-70E740481C1C}">
                  <a14:useLocalDpi xmlns:a14="http://schemas.microsoft.com/office/drawing/2010/main" val="0"/>
                </a:ext>
              </a:extLst>
            </a:blip>
            <a:srcRect r="-575"/>
            <a:stretch>
              <a:fillRect/>
            </a:stretch>
          </p:blipFill>
          <p:spPr bwMode="auto">
            <a:xfrm>
              <a:off x="4493" y="3703"/>
              <a:ext cx="1747"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mainpage_orange_scree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 t="1924" r="128" b="294"/>
            <a:stretch>
              <a:fillRect/>
            </a:stretch>
          </p:blipFill>
          <p:spPr bwMode="auto">
            <a:xfrm>
              <a:off x="0" y="0"/>
              <a:ext cx="62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2" name="Rectangle 2"/>
          <p:cNvSpPr>
            <a:spLocks noGrp="1" noChangeArrowheads="1"/>
          </p:cNvSpPr>
          <p:nvPr>
            <p:ph type="ctrTitle"/>
          </p:nvPr>
        </p:nvSpPr>
        <p:spPr>
          <a:xfrm>
            <a:off x="445477" y="2200275"/>
            <a:ext cx="8254512" cy="539763"/>
          </a:xfrm>
        </p:spPr>
        <p:txBody>
          <a:bodyPr/>
          <a:lstStyle>
            <a:lvl1pPr>
              <a:defRPr sz="3692">
                <a:solidFill>
                  <a:schemeClr val="bg1"/>
                </a:solidFill>
              </a:defRPr>
            </a:lvl1pPr>
          </a:lstStyle>
          <a:p>
            <a:r>
              <a:rPr lang="nl-NL"/>
              <a:t>Klik om de stijl te bewerken</a:t>
            </a:r>
          </a:p>
        </p:txBody>
      </p:sp>
      <p:sp>
        <p:nvSpPr>
          <p:cNvPr id="5123" name="Rectangle 3"/>
          <p:cNvSpPr>
            <a:spLocks noGrp="1" noChangeArrowheads="1"/>
          </p:cNvSpPr>
          <p:nvPr>
            <p:ph type="subTitle" idx="1"/>
          </p:nvPr>
        </p:nvSpPr>
        <p:spPr>
          <a:xfrm>
            <a:off x="445477" y="2800351"/>
            <a:ext cx="8254512" cy="312458"/>
          </a:xfrm>
        </p:spPr>
        <p:txBody>
          <a:bodyPr>
            <a:spAutoFit/>
          </a:bodyPr>
          <a:lstStyle>
            <a:lvl1pPr>
              <a:defRPr>
                <a:solidFill>
                  <a:schemeClr val="bg1"/>
                </a:solidFill>
              </a:defRPr>
            </a:lvl1pPr>
          </a:lstStyle>
          <a:p>
            <a:r>
              <a:rPr lang="nl-NL"/>
              <a:t>Klik om de ondertitelstijl van het model te bewerken</a:t>
            </a:r>
          </a:p>
        </p:txBody>
      </p:sp>
    </p:spTree>
    <p:extLst>
      <p:ext uri="{BB962C8B-B14F-4D97-AF65-F5344CB8AC3E}">
        <p14:creationId xmlns:p14="http://schemas.microsoft.com/office/powerpoint/2010/main" val="2720710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voettekst 3"/>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5" name="Tijdelijke aanduiding voor dianummer 4"/>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4104407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295135" y="884239"/>
            <a:ext cx="404854" cy="5456237"/>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41081" y="884239"/>
            <a:ext cx="6053503" cy="5456237"/>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voettekst 3"/>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5" name="Tijdelijke aanduiding voor dianummer 4"/>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4265139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441082" y="884239"/>
            <a:ext cx="8254511" cy="404854"/>
          </a:xfrm>
        </p:spPr>
        <p:txBody>
          <a:bodyPr/>
          <a:lstStyle/>
          <a:p>
            <a:r>
              <a:rPr lang="nl-NL"/>
              <a:t>Klik om de stijl te bewerken</a:t>
            </a:r>
          </a:p>
        </p:txBody>
      </p:sp>
      <p:sp>
        <p:nvSpPr>
          <p:cNvPr id="3" name="Tijdelijke aanduiding voor tekst 2"/>
          <p:cNvSpPr>
            <a:spLocks noGrp="1"/>
          </p:cNvSpPr>
          <p:nvPr>
            <p:ph type="body" sz="half" idx="1"/>
          </p:nvPr>
        </p:nvSpPr>
        <p:spPr>
          <a:xfrm>
            <a:off x="444012" y="1906589"/>
            <a:ext cx="4057650" cy="44338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2339" y="1906589"/>
            <a:ext cx="4057650" cy="44338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6" name="Tijdelijke aanduiding voor dianummer 5"/>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1039156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441082" y="884239"/>
            <a:ext cx="8254511" cy="404854"/>
          </a:xfrm>
        </p:spPr>
        <p:txBody>
          <a:bodyPr/>
          <a:lstStyle/>
          <a:p>
            <a:r>
              <a:rPr lang="nl-NL"/>
              <a:t>Klik om de stijl te bewerken</a:t>
            </a:r>
          </a:p>
        </p:txBody>
      </p:sp>
      <p:sp>
        <p:nvSpPr>
          <p:cNvPr id="3" name="Tijdelijke aanduiding voor tabel 2"/>
          <p:cNvSpPr>
            <a:spLocks noGrp="1"/>
          </p:cNvSpPr>
          <p:nvPr>
            <p:ph type="tbl" idx="1"/>
          </p:nvPr>
        </p:nvSpPr>
        <p:spPr>
          <a:xfrm>
            <a:off x="444012" y="1906589"/>
            <a:ext cx="8255977" cy="4433887"/>
          </a:xfrm>
        </p:spPr>
        <p:txBody>
          <a:bodyPr/>
          <a:lstStyle/>
          <a:p>
            <a:pPr lvl="0"/>
            <a:r>
              <a:rPr lang="nl-NL" noProof="0"/>
              <a:t>Klik op het pictogram als u een tabel wilt toevoegen</a:t>
            </a:r>
          </a:p>
        </p:txBody>
      </p:sp>
      <p:sp>
        <p:nvSpPr>
          <p:cNvPr id="4" name="Tijdelijke aanduiding voor voettekst 3"/>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5" name="Tijdelijke aanduiding voor dianummer 4"/>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3367432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psomming">
    <p:spTree>
      <p:nvGrpSpPr>
        <p:cNvPr id="1" name=""/>
        <p:cNvGrpSpPr/>
        <p:nvPr/>
      </p:nvGrpSpPr>
      <p:grpSpPr>
        <a:xfrm>
          <a:off x="0" y="0"/>
          <a:ext cx="0" cy="0"/>
          <a:chOff x="0" y="0"/>
          <a:chExt cx="0" cy="0"/>
        </a:xfrm>
      </p:grpSpPr>
      <p:sp>
        <p:nvSpPr>
          <p:cNvPr id="9" name="Tijdelijke aanduiding voor tekst 8"/>
          <p:cNvSpPr>
            <a:spLocks noGrp="1"/>
          </p:cNvSpPr>
          <p:nvPr>
            <p:ph type="body" sz="quarter" idx="10" hasCustomPrompt="1"/>
          </p:nvPr>
        </p:nvSpPr>
        <p:spPr>
          <a:xfrm>
            <a:off x="598488" y="557531"/>
            <a:ext cx="8088312" cy="681066"/>
          </a:xfrm>
          <a:prstGeom prst="rect">
            <a:avLst/>
          </a:prstGeom>
        </p:spPr>
        <p:txBody>
          <a:bodyPr/>
          <a:lstStyle>
            <a:lvl1pPr marL="0" indent="0">
              <a:buNone/>
              <a:defRPr sz="2550" b="1">
                <a:solidFill>
                  <a:srgbClr val="FF6600"/>
                </a:solidFill>
                <a:latin typeface="Verdana" panose="020B0604030504040204" pitchFamily="34" charset="0"/>
                <a:ea typeface="Verdana" panose="020B0604030504040204" pitchFamily="34" charset="0"/>
                <a:cs typeface="Verdana" panose="020B0604030504040204" pitchFamily="34" charset="0"/>
              </a:defRPr>
            </a:lvl1pPr>
          </a:lstStyle>
          <a:p>
            <a:pPr lvl="0"/>
            <a:r>
              <a:rPr lang="nl-NL" b="1" dirty="0"/>
              <a:t>Kop oranje, </a:t>
            </a:r>
            <a:r>
              <a:rPr lang="nl-NL" b="1" dirty="0" err="1"/>
              <a:t>Verdana</a:t>
            </a:r>
            <a:r>
              <a:rPr lang="nl-NL" b="1" dirty="0"/>
              <a:t> </a:t>
            </a:r>
            <a:r>
              <a:rPr lang="nl-NL" b="1" dirty="0" err="1"/>
              <a:t>bold</a:t>
            </a:r>
            <a:endParaRPr lang="nl-NL" dirty="0"/>
          </a:p>
        </p:txBody>
      </p:sp>
      <p:sp>
        <p:nvSpPr>
          <p:cNvPr id="3" name="Tijdelijke aanduiding voor tekst 2"/>
          <p:cNvSpPr>
            <a:spLocks noGrp="1"/>
          </p:cNvSpPr>
          <p:nvPr>
            <p:ph type="body" sz="quarter" idx="11" hasCustomPrompt="1"/>
          </p:nvPr>
        </p:nvSpPr>
        <p:spPr>
          <a:xfrm>
            <a:off x="598488" y="1412877"/>
            <a:ext cx="8088312" cy="4214813"/>
          </a:xfrm>
          <a:prstGeom prst="rect">
            <a:avLst/>
          </a:prstGeom>
        </p:spPr>
        <p:txBody>
          <a:bodyPr/>
          <a:lstStyle>
            <a:lvl1pPr marL="171450" indent="-171450">
              <a:buFont typeface="Calibri" panose="020F0502020204030204" pitchFamily="34" charset="0"/>
              <a:buChar char="‒"/>
              <a:defRPr sz="1650">
                <a:latin typeface="Verdana" panose="020B0604030504040204" pitchFamily="34" charset="0"/>
                <a:ea typeface="Verdana" panose="020B0604030504040204" pitchFamily="34" charset="0"/>
                <a:cs typeface="Verdana" panose="020B0604030504040204" pitchFamily="34" charset="0"/>
              </a:defRPr>
            </a:lvl1pPr>
          </a:lstStyle>
          <a:p>
            <a:pPr lvl="0"/>
            <a:r>
              <a:rPr lang="nl-NL" dirty="0"/>
              <a:t>Opsomming zwart, </a:t>
            </a:r>
            <a:r>
              <a:rPr lang="nl-NL" dirty="0" err="1"/>
              <a:t>Verdana</a:t>
            </a:r>
            <a:r>
              <a:rPr lang="nl-NL" dirty="0"/>
              <a:t> </a:t>
            </a:r>
            <a:r>
              <a:rPr lang="nl-NL" dirty="0" err="1"/>
              <a:t>regular</a:t>
            </a:r>
            <a:r>
              <a:rPr lang="nl-NL" dirty="0"/>
              <a:t>.</a:t>
            </a:r>
          </a:p>
          <a:p>
            <a:pPr lvl="0"/>
            <a:endParaRPr lang="nl-NL" dirty="0"/>
          </a:p>
          <a:p>
            <a:pPr lvl="0"/>
            <a:endParaRPr lang="nl-NL" dirty="0"/>
          </a:p>
          <a:p>
            <a:pPr lvl="0"/>
            <a:endParaRPr lang="nl-NL" dirty="0"/>
          </a:p>
        </p:txBody>
      </p:sp>
    </p:spTree>
    <p:extLst>
      <p:ext uri="{BB962C8B-B14F-4D97-AF65-F5344CB8AC3E}">
        <p14:creationId xmlns:p14="http://schemas.microsoft.com/office/powerpoint/2010/main" val="141121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kst en afbeelding">
    <p:spTree>
      <p:nvGrpSpPr>
        <p:cNvPr id="1" name=""/>
        <p:cNvGrpSpPr/>
        <p:nvPr/>
      </p:nvGrpSpPr>
      <p:grpSpPr>
        <a:xfrm>
          <a:off x="0" y="0"/>
          <a:ext cx="0" cy="0"/>
          <a:chOff x="0" y="0"/>
          <a:chExt cx="0" cy="0"/>
        </a:xfrm>
      </p:grpSpPr>
      <p:sp>
        <p:nvSpPr>
          <p:cNvPr id="9" name="Tijdelijke aanduiding voor tekst 8"/>
          <p:cNvSpPr>
            <a:spLocks noGrp="1"/>
          </p:cNvSpPr>
          <p:nvPr>
            <p:ph type="body" sz="quarter" idx="10" hasCustomPrompt="1"/>
          </p:nvPr>
        </p:nvSpPr>
        <p:spPr>
          <a:xfrm>
            <a:off x="598488" y="557531"/>
            <a:ext cx="8088312" cy="681066"/>
          </a:xfrm>
          <a:prstGeom prst="rect">
            <a:avLst/>
          </a:prstGeom>
        </p:spPr>
        <p:txBody>
          <a:bodyPr/>
          <a:lstStyle>
            <a:lvl1pPr marL="0" indent="0">
              <a:buNone/>
              <a:defRPr sz="2550" b="1">
                <a:solidFill>
                  <a:srgbClr val="FF6600"/>
                </a:solidFill>
                <a:latin typeface="Verdana" panose="020B0604030504040204" pitchFamily="34" charset="0"/>
                <a:ea typeface="Verdana" panose="020B0604030504040204" pitchFamily="34" charset="0"/>
                <a:cs typeface="Verdana" panose="020B0604030504040204" pitchFamily="34" charset="0"/>
              </a:defRPr>
            </a:lvl1pPr>
          </a:lstStyle>
          <a:p>
            <a:pPr lvl="0"/>
            <a:r>
              <a:rPr lang="nl-NL" b="1" dirty="0"/>
              <a:t>Kop oranje, </a:t>
            </a:r>
            <a:r>
              <a:rPr lang="nl-NL" b="1" dirty="0" err="1"/>
              <a:t>Verdana</a:t>
            </a:r>
            <a:r>
              <a:rPr lang="nl-NL" b="1" dirty="0"/>
              <a:t> </a:t>
            </a:r>
            <a:r>
              <a:rPr lang="nl-NL" b="1" dirty="0" err="1"/>
              <a:t>bold</a:t>
            </a:r>
            <a:endParaRPr lang="nl-NL" dirty="0"/>
          </a:p>
        </p:txBody>
      </p:sp>
      <p:sp>
        <p:nvSpPr>
          <p:cNvPr id="11" name="Tijdelijke aanduiding voor tekst 10"/>
          <p:cNvSpPr>
            <a:spLocks noGrp="1"/>
          </p:cNvSpPr>
          <p:nvPr>
            <p:ph type="body" sz="quarter" idx="11" hasCustomPrompt="1"/>
          </p:nvPr>
        </p:nvSpPr>
        <p:spPr>
          <a:xfrm>
            <a:off x="598490" y="1396538"/>
            <a:ext cx="4937788" cy="4272741"/>
          </a:xfrm>
          <a:prstGeom prst="rect">
            <a:avLst/>
          </a:prstGeom>
        </p:spPr>
        <p:txBody>
          <a:bodyPr/>
          <a:lstStyle>
            <a:lvl1pPr marL="0" indent="0">
              <a:buNone/>
              <a:defRPr sz="1650">
                <a:latin typeface="Verdana" panose="020B0604030504040204" pitchFamily="34" charset="0"/>
                <a:ea typeface="Verdana" panose="020B0604030504040204" pitchFamily="34" charset="0"/>
                <a:cs typeface="Verdana" panose="020B0604030504040204" pitchFamily="34" charset="0"/>
              </a:defRPr>
            </a:lvl1pPr>
          </a:lstStyle>
          <a:p>
            <a:pPr lvl="0"/>
            <a:r>
              <a:rPr lang="nl-NL" dirty="0">
                <a:latin typeface="Verdana" panose="020B0604030504040204" pitchFamily="34" charset="0"/>
                <a:ea typeface="Verdana" panose="020B0604030504040204" pitchFamily="34" charset="0"/>
                <a:cs typeface="Verdana" panose="020B0604030504040204" pitchFamily="34" charset="0"/>
              </a:rPr>
              <a:t>Tekst zwart, </a:t>
            </a:r>
            <a:r>
              <a:rPr lang="nl-NL" dirty="0" err="1">
                <a:latin typeface="Verdana" panose="020B0604030504040204" pitchFamily="34" charset="0"/>
                <a:ea typeface="Verdana" panose="020B0604030504040204" pitchFamily="34" charset="0"/>
                <a:cs typeface="Verdana" panose="020B0604030504040204" pitchFamily="34" charset="0"/>
              </a:rPr>
              <a:t>Verdana</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regular</a:t>
            </a:r>
            <a:r>
              <a:rPr lang="nl-NL" dirty="0">
                <a:latin typeface="Verdana" panose="020B0604030504040204" pitchFamily="34" charset="0"/>
                <a:ea typeface="Verdana" panose="020B0604030504040204" pitchFamily="34" charset="0"/>
                <a:cs typeface="Verdana" panose="020B0604030504040204" pitchFamily="34" charset="0"/>
              </a:rPr>
              <a:t>.</a:t>
            </a:r>
            <a:endParaRPr lang="nl-NL" dirty="0"/>
          </a:p>
        </p:txBody>
      </p:sp>
      <p:sp>
        <p:nvSpPr>
          <p:cNvPr id="3" name="Tijdelijke aanduiding voor afbeelding 2"/>
          <p:cNvSpPr>
            <a:spLocks noGrp="1"/>
          </p:cNvSpPr>
          <p:nvPr>
            <p:ph type="pic" sz="quarter" idx="12" hasCustomPrompt="1"/>
          </p:nvPr>
        </p:nvSpPr>
        <p:spPr>
          <a:xfrm>
            <a:off x="5694219" y="1396538"/>
            <a:ext cx="2992582" cy="4272741"/>
          </a:xfrm>
          <a:prstGeom prst="rect">
            <a:avLst/>
          </a:prstGeom>
        </p:spPr>
        <p:txBody>
          <a:bodyPr/>
          <a:lstStyle>
            <a:lvl1pPr marL="0" indent="0">
              <a:buNone/>
              <a:defRPr sz="1650">
                <a:latin typeface="Verdana" panose="020B0604030504040204" pitchFamily="34" charset="0"/>
                <a:ea typeface="Verdana" panose="020B0604030504040204" pitchFamily="34" charset="0"/>
                <a:cs typeface="Verdana" panose="020B0604030504040204" pitchFamily="34" charset="0"/>
              </a:defRPr>
            </a:lvl1pPr>
          </a:lstStyle>
          <a:p>
            <a:r>
              <a:rPr lang="nl-NL" sz="1650" dirty="0">
                <a:latin typeface="Verdana" panose="020B0604030504040204" pitchFamily="34" charset="0"/>
                <a:ea typeface="Verdana" panose="020B0604030504040204" pitchFamily="34" charset="0"/>
                <a:cs typeface="Verdana" panose="020B0604030504040204" pitchFamily="34" charset="0"/>
              </a:rPr>
              <a:t>Afbeelding invoegen</a:t>
            </a:r>
            <a:endParaRPr lang="nl-NL" dirty="0"/>
          </a:p>
        </p:txBody>
      </p:sp>
    </p:spTree>
    <p:extLst>
      <p:ext uri="{BB962C8B-B14F-4D97-AF65-F5344CB8AC3E}">
        <p14:creationId xmlns:p14="http://schemas.microsoft.com/office/powerpoint/2010/main" val="2193781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grpSp>
        <p:nvGrpSpPr>
          <p:cNvPr id="4" name="Group 49"/>
          <p:cNvGrpSpPr>
            <a:grpSpLocks/>
          </p:cNvGrpSpPr>
          <p:nvPr/>
        </p:nvGrpSpPr>
        <p:grpSpPr bwMode="auto">
          <a:xfrm>
            <a:off x="0" y="0"/>
            <a:ext cx="9144000" cy="6858000"/>
            <a:chOff x="0" y="0"/>
            <a:chExt cx="6240" cy="4320"/>
          </a:xfrm>
        </p:grpSpPr>
        <p:pic>
          <p:nvPicPr>
            <p:cNvPr id="5" name="Picture 47" descr="StAntonius_ziekenhuis_RGB"/>
            <p:cNvPicPr>
              <a:picLocks noChangeAspect="1" noChangeArrowheads="1"/>
            </p:cNvPicPr>
            <p:nvPr/>
          </p:nvPicPr>
          <p:blipFill>
            <a:blip r:embed="rId2" cstate="print">
              <a:extLst>
                <a:ext uri="{28A0092B-C50C-407E-A947-70E740481C1C}">
                  <a14:useLocalDpi xmlns:a14="http://schemas.microsoft.com/office/drawing/2010/main" val="0"/>
                </a:ext>
              </a:extLst>
            </a:blip>
            <a:srcRect r="-575"/>
            <a:stretch>
              <a:fillRect/>
            </a:stretch>
          </p:blipFill>
          <p:spPr bwMode="auto">
            <a:xfrm>
              <a:off x="4493" y="3703"/>
              <a:ext cx="1747"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mainpage_orange_scree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 t="1924" r="128" b="294"/>
            <a:stretch>
              <a:fillRect/>
            </a:stretch>
          </p:blipFill>
          <p:spPr bwMode="auto">
            <a:xfrm>
              <a:off x="0" y="0"/>
              <a:ext cx="62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2" name="Rectangle 2"/>
          <p:cNvSpPr>
            <a:spLocks noGrp="1" noChangeArrowheads="1"/>
          </p:cNvSpPr>
          <p:nvPr>
            <p:ph type="ctrTitle"/>
          </p:nvPr>
        </p:nvSpPr>
        <p:spPr>
          <a:xfrm>
            <a:off x="445477" y="2200275"/>
            <a:ext cx="8254512" cy="539763"/>
          </a:xfrm>
        </p:spPr>
        <p:txBody>
          <a:bodyPr/>
          <a:lstStyle>
            <a:lvl1pPr>
              <a:defRPr sz="3692">
                <a:solidFill>
                  <a:schemeClr val="bg1"/>
                </a:solidFill>
              </a:defRPr>
            </a:lvl1pPr>
          </a:lstStyle>
          <a:p>
            <a:r>
              <a:rPr lang="nl-NL"/>
              <a:t>Klik om de stijl te bewerken</a:t>
            </a:r>
          </a:p>
        </p:txBody>
      </p:sp>
      <p:sp>
        <p:nvSpPr>
          <p:cNvPr id="5123" name="Rectangle 3"/>
          <p:cNvSpPr>
            <a:spLocks noGrp="1" noChangeArrowheads="1"/>
          </p:cNvSpPr>
          <p:nvPr>
            <p:ph type="subTitle" idx="1"/>
          </p:nvPr>
        </p:nvSpPr>
        <p:spPr>
          <a:xfrm>
            <a:off x="445477" y="2800351"/>
            <a:ext cx="8254512" cy="312458"/>
          </a:xfrm>
        </p:spPr>
        <p:txBody>
          <a:bodyPr>
            <a:spAutoFit/>
          </a:bodyPr>
          <a:lstStyle>
            <a:lvl1pPr>
              <a:defRPr>
                <a:solidFill>
                  <a:schemeClr val="bg1"/>
                </a:solidFill>
              </a:defRPr>
            </a:lvl1pPr>
          </a:lstStyle>
          <a:p>
            <a:r>
              <a:rPr lang="nl-NL"/>
              <a:t>Klik om de ondertitelstijl van het model te bewerken</a:t>
            </a:r>
          </a:p>
        </p:txBody>
      </p:sp>
    </p:spTree>
    <p:extLst>
      <p:ext uri="{BB962C8B-B14F-4D97-AF65-F5344CB8AC3E}">
        <p14:creationId xmlns:p14="http://schemas.microsoft.com/office/powerpoint/2010/main" val="2058719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voettekst 3"/>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5" name="Tijdelijke aanduiding voor dianummer 4"/>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2996286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435" y="4406901"/>
            <a:ext cx="7772400" cy="539763"/>
          </a:xfrm>
        </p:spPr>
        <p:txBody>
          <a:bodyPr/>
          <a:lstStyle>
            <a:lvl1pPr algn="l">
              <a:defRPr sz="3692" b="1" cap="all"/>
            </a:lvl1pPr>
          </a:lstStyle>
          <a:p>
            <a:r>
              <a:rPr lang="nl-NL"/>
              <a:t>Klik om de stijl te bewerken</a:t>
            </a:r>
          </a:p>
        </p:txBody>
      </p:sp>
      <p:sp>
        <p:nvSpPr>
          <p:cNvPr id="3" name="Tijdelijke aanduiding voor tekst 2"/>
          <p:cNvSpPr>
            <a:spLocks noGrp="1"/>
          </p:cNvSpPr>
          <p:nvPr>
            <p:ph type="body" idx="1"/>
          </p:nvPr>
        </p:nvSpPr>
        <p:spPr>
          <a:xfrm>
            <a:off x="722435" y="2906713"/>
            <a:ext cx="77724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nl-NL"/>
              <a:t>Tekststijl van het model bewerken</a:t>
            </a:r>
          </a:p>
        </p:txBody>
      </p:sp>
      <p:sp>
        <p:nvSpPr>
          <p:cNvPr id="4" name="Tijdelijke aanduiding voor voettekst 3"/>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5" name="Tijdelijke aanduiding voor dianummer 4"/>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3383746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44012" y="1906589"/>
            <a:ext cx="4057650" cy="4433887"/>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2339" y="1906589"/>
            <a:ext cx="4057650" cy="4433887"/>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6" name="Tijdelijke aanduiding voor dianummer 5"/>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165173346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voettekst 3"/>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5" name="Tijdelijke aanduiding voor dianummer 4"/>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4000226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404854"/>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066"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nl-NL"/>
              <a:t>Tekststijl van het model bewerken</a:t>
            </a:r>
          </a:p>
        </p:txBody>
      </p:sp>
      <p:sp>
        <p:nvSpPr>
          <p:cNvPr id="4" name="Tijdelijke aanduiding voor inhoud 3"/>
          <p:cNvSpPr>
            <a:spLocks noGrp="1"/>
          </p:cNvSpPr>
          <p:nvPr>
            <p:ph sz="half" idx="2"/>
          </p:nvPr>
        </p:nvSpPr>
        <p:spPr>
          <a:xfrm>
            <a:off x="457200" y="2174875"/>
            <a:ext cx="4040066"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270" y="1535113"/>
            <a:ext cx="4041531"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nl-NL"/>
              <a:t>Tekststijl van het model bewerken</a:t>
            </a:r>
          </a:p>
        </p:txBody>
      </p:sp>
      <p:sp>
        <p:nvSpPr>
          <p:cNvPr id="6" name="Tijdelijke aanduiding voor inhoud 5"/>
          <p:cNvSpPr>
            <a:spLocks noGrp="1"/>
          </p:cNvSpPr>
          <p:nvPr>
            <p:ph sz="quarter" idx="4"/>
          </p:nvPr>
        </p:nvSpPr>
        <p:spPr>
          <a:xfrm>
            <a:off x="4645270" y="2174875"/>
            <a:ext cx="4041531"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voettekst 6"/>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8" name="Tijdelijke aanduiding voor dianummer 7"/>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363068780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oettekst 2"/>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4" name="Tijdelijke aanduiding voor dianummer 3"/>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2890342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3" name="Tijdelijke aanduiding voor dianummer 2"/>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1501680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895337"/>
            <a:ext cx="3008435" cy="539763"/>
          </a:xfrm>
        </p:spPr>
        <p:txBody>
          <a:bodyPr anchor="b"/>
          <a:lstStyle>
            <a:lvl1pPr algn="l">
              <a:defRPr sz="1846" b="1"/>
            </a:lvl1pPr>
          </a:lstStyle>
          <a:p>
            <a:r>
              <a:rPr lang="nl-NL"/>
              <a:t>Klik om de stijl te bewerken</a:t>
            </a:r>
          </a:p>
        </p:txBody>
      </p:sp>
      <p:sp>
        <p:nvSpPr>
          <p:cNvPr id="3" name="Tijdelijke aanduiding voor inhoud 2"/>
          <p:cNvSpPr>
            <a:spLocks noGrp="1"/>
          </p:cNvSpPr>
          <p:nvPr>
            <p:ph idx="1"/>
          </p:nvPr>
        </p:nvSpPr>
        <p:spPr>
          <a:xfrm>
            <a:off x="3575538" y="273051"/>
            <a:ext cx="5111262"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1"/>
            <a:ext cx="3008435"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nl-NL"/>
              <a:t>Tekststijl van het model bewerken</a:t>
            </a:r>
          </a:p>
        </p:txBody>
      </p:sp>
      <p:sp>
        <p:nvSpPr>
          <p:cNvPr id="5" name="Tijdelijke aanduiding voor voettekst 4"/>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6" name="Tijdelijke aanduiding voor dianummer 5"/>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155838448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166" y="5097456"/>
            <a:ext cx="5486400" cy="269882"/>
          </a:xfrm>
        </p:spPr>
        <p:txBody>
          <a:bodyPr anchor="b"/>
          <a:lstStyle>
            <a:lvl1pPr algn="l">
              <a:defRPr sz="1846" b="1"/>
            </a:lvl1pPr>
          </a:lstStyle>
          <a:p>
            <a:r>
              <a:rPr lang="nl-NL"/>
              <a:t>Klik om de stijl te bewerken</a:t>
            </a:r>
          </a:p>
        </p:txBody>
      </p:sp>
      <p:sp>
        <p:nvSpPr>
          <p:cNvPr id="3" name="Tijdelijke aanduiding voor afbeelding 2"/>
          <p:cNvSpPr>
            <a:spLocks noGrp="1"/>
          </p:cNvSpPr>
          <p:nvPr>
            <p:ph type="pic" idx="1"/>
          </p:nvPr>
        </p:nvSpPr>
        <p:spPr>
          <a:xfrm>
            <a:off x="1792166"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1792166"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nl-NL"/>
              <a:t>Tekststijl van het model bewerken</a:t>
            </a:r>
          </a:p>
        </p:txBody>
      </p:sp>
      <p:sp>
        <p:nvSpPr>
          <p:cNvPr id="5" name="Tijdelijke aanduiding voor voettekst 4"/>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6" name="Tijdelijke aanduiding voor dianummer 5"/>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3558579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voettekst 3"/>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5" name="Tijdelijke aanduiding voor dianummer 4"/>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3172676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295135" y="884239"/>
            <a:ext cx="404854" cy="5456237"/>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41081" y="884239"/>
            <a:ext cx="6053503" cy="5456237"/>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voettekst 3"/>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5" name="Tijdelijke aanduiding voor dianummer 4"/>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244357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441082" y="884239"/>
            <a:ext cx="8254511" cy="404854"/>
          </a:xfrm>
        </p:spPr>
        <p:txBody>
          <a:bodyPr/>
          <a:lstStyle/>
          <a:p>
            <a:r>
              <a:rPr lang="nl-NL"/>
              <a:t>Klik om de stijl te bewerken</a:t>
            </a:r>
          </a:p>
        </p:txBody>
      </p:sp>
      <p:sp>
        <p:nvSpPr>
          <p:cNvPr id="3" name="Tijdelijke aanduiding voor tekst 2"/>
          <p:cNvSpPr>
            <a:spLocks noGrp="1"/>
          </p:cNvSpPr>
          <p:nvPr>
            <p:ph type="body" sz="half" idx="1"/>
          </p:nvPr>
        </p:nvSpPr>
        <p:spPr>
          <a:xfrm>
            <a:off x="444012" y="1906589"/>
            <a:ext cx="4057650" cy="44338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2339" y="1906589"/>
            <a:ext cx="4057650" cy="44338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6" name="Tijdelijke aanduiding voor dianummer 5"/>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1250782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441082" y="884239"/>
            <a:ext cx="8254511" cy="404854"/>
          </a:xfrm>
        </p:spPr>
        <p:txBody>
          <a:bodyPr/>
          <a:lstStyle/>
          <a:p>
            <a:r>
              <a:rPr lang="nl-NL"/>
              <a:t>Klik om de stijl te bewerken</a:t>
            </a:r>
          </a:p>
        </p:txBody>
      </p:sp>
      <p:sp>
        <p:nvSpPr>
          <p:cNvPr id="3" name="Tijdelijke aanduiding voor tabel 2"/>
          <p:cNvSpPr>
            <a:spLocks noGrp="1"/>
          </p:cNvSpPr>
          <p:nvPr>
            <p:ph type="tbl" idx="1"/>
          </p:nvPr>
        </p:nvSpPr>
        <p:spPr>
          <a:xfrm>
            <a:off x="444012" y="1906589"/>
            <a:ext cx="8255977" cy="4433887"/>
          </a:xfrm>
        </p:spPr>
        <p:txBody>
          <a:bodyPr/>
          <a:lstStyle/>
          <a:p>
            <a:pPr lvl="0"/>
            <a:r>
              <a:rPr lang="nl-NL" noProof="0"/>
              <a:t>Klik op het pictogram als u een tabel wilt toevoegen</a:t>
            </a:r>
          </a:p>
        </p:txBody>
      </p:sp>
      <p:sp>
        <p:nvSpPr>
          <p:cNvPr id="4" name="Tijdelijke aanduiding voor voettekst 3"/>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5" name="Tijdelijke aanduiding voor dianummer 4"/>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7723506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Opsomming">
    <p:spTree>
      <p:nvGrpSpPr>
        <p:cNvPr id="1" name=""/>
        <p:cNvGrpSpPr/>
        <p:nvPr/>
      </p:nvGrpSpPr>
      <p:grpSpPr>
        <a:xfrm>
          <a:off x="0" y="0"/>
          <a:ext cx="0" cy="0"/>
          <a:chOff x="0" y="0"/>
          <a:chExt cx="0" cy="0"/>
        </a:xfrm>
      </p:grpSpPr>
      <p:sp>
        <p:nvSpPr>
          <p:cNvPr id="9" name="Tijdelijke aanduiding voor tekst 8"/>
          <p:cNvSpPr>
            <a:spLocks noGrp="1"/>
          </p:cNvSpPr>
          <p:nvPr>
            <p:ph type="body" sz="quarter" idx="10" hasCustomPrompt="1"/>
          </p:nvPr>
        </p:nvSpPr>
        <p:spPr>
          <a:xfrm>
            <a:off x="598488" y="557531"/>
            <a:ext cx="8088312" cy="681066"/>
          </a:xfrm>
          <a:prstGeom prst="rect">
            <a:avLst/>
          </a:prstGeom>
        </p:spPr>
        <p:txBody>
          <a:bodyPr/>
          <a:lstStyle>
            <a:lvl1pPr marL="0" indent="0">
              <a:buNone/>
              <a:defRPr sz="2550" b="1">
                <a:solidFill>
                  <a:srgbClr val="FF6600"/>
                </a:solidFill>
                <a:latin typeface="Verdana" panose="020B0604030504040204" pitchFamily="34" charset="0"/>
                <a:ea typeface="Verdana" panose="020B0604030504040204" pitchFamily="34" charset="0"/>
                <a:cs typeface="Verdana" panose="020B0604030504040204" pitchFamily="34" charset="0"/>
              </a:defRPr>
            </a:lvl1pPr>
          </a:lstStyle>
          <a:p>
            <a:pPr lvl="0"/>
            <a:r>
              <a:rPr lang="nl-NL" b="1" dirty="0"/>
              <a:t>Kop oranje, </a:t>
            </a:r>
            <a:r>
              <a:rPr lang="nl-NL" b="1" dirty="0" err="1"/>
              <a:t>Verdana</a:t>
            </a:r>
            <a:r>
              <a:rPr lang="nl-NL" b="1" dirty="0"/>
              <a:t> </a:t>
            </a:r>
            <a:r>
              <a:rPr lang="nl-NL" b="1" dirty="0" err="1"/>
              <a:t>bold</a:t>
            </a:r>
            <a:endParaRPr lang="nl-NL" dirty="0"/>
          </a:p>
        </p:txBody>
      </p:sp>
      <p:sp>
        <p:nvSpPr>
          <p:cNvPr id="3" name="Tijdelijke aanduiding voor tekst 2"/>
          <p:cNvSpPr>
            <a:spLocks noGrp="1"/>
          </p:cNvSpPr>
          <p:nvPr>
            <p:ph type="body" sz="quarter" idx="11" hasCustomPrompt="1"/>
          </p:nvPr>
        </p:nvSpPr>
        <p:spPr>
          <a:xfrm>
            <a:off x="598488" y="1412877"/>
            <a:ext cx="8088312" cy="4214813"/>
          </a:xfrm>
          <a:prstGeom prst="rect">
            <a:avLst/>
          </a:prstGeom>
        </p:spPr>
        <p:txBody>
          <a:bodyPr/>
          <a:lstStyle>
            <a:lvl1pPr marL="171450" indent="-171450">
              <a:buFont typeface="Calibri" panose="020F0502020204030204" pitchFamily="34" charset="0"/>
              <a:buChar char="‒"/>
              <a:defRPr sz="1650">
                <a:latin typeface="Verdana" panose="020B0604030504040204" pitchFamily="34" charset="0"/>
                <a:ea typeface="Verdana" panose="020B0604030504040204" pitchFamily="34" charset="0"/>
                <a:cs typeface="Verdana" panose="020B0604030504040204" pitchFamily="34" charset="0"/>
              </a:defRPr>
            </a:lvl1pPr>
          </a:lstStyle>
          <a:p>
            <a:pPr lvl="0"/>
            <a:r>
              <a:rPr lang="nl-NL" dirty="0"/>
              <a:t>Opsomming zwart, </a:t>
            </a:r>
            <a:r>
              <a:rPr lang="nl-NL" dirty="0" err="1"/>
              <a:t>Verdana</a:t>
            </a:r>
            <a:r>
              <a:rPr lang="nl-NL" dirty="0"/>
              <a:t> </a:t>
            </a:r>
            <a:r>
              <a:rPr lang="nl-NL" dirty="0" err="1"/>
              <a:t>regular</a:t>
            </a:r>
            <a:r>
              <a:rPr lang="nl-NL" dirty="0"/>
              <a:t>.</a:t>
            </a:r>
          </a:p>
          <a:p>
            <a:pPr lvl="0"/>
            <a:endParaRPr lang="nl-NL" dirty="0"/>
          </a:p>
          <a:p>
            <a:pPr lvl="0"/>
            <a:endParaRPr lang="nl-NL" dirty="0"/>
          </a:p>
          <a:p>
            <a:pPr lvl="0"/>
            <a:endParaRPr lang="nl-NL" dirty="0"/>
          </a:p>
        </p:txBody>
      </p:sp>
    </p:spTree>
    <p:extLst>
      <p:ext uri="{BB962C8B-B14F-4D97-AF65-F5344CB8AC3E}">
        <p14:creationId xmlns:p14="http://schemas.microsoft.com/office/powerpoint/2010/main" val="3830534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435" y="4406901"/>
            <a:ext cx="7772400" cy="539763"/>
          </a:xfrm>
        </p:spPr>
        <p:txBody>
          <a:bodyPr/>
          <a:lstStyle>
            <a:lvl1pPr algn="l">
              <a:defRPr sz="3692" b="1" cap="all"/>
            </a:lvl1pPr>
          </a:lstStyle>
          <a:p>
            <a:r>
              <a:rPr lang="nl-NL"/>
              <a:t>Klik om de stijl te bewerken</a:t>
            </a:r>
          </a:p>
        </p:txBody>
      </p:sp>
      <p:sp>
        <p:nvSpPr>
          <p:cNvPr id="3" name="Tijdelijke aanduiding voor tekst 2"/>
          <p:cNvSpPr>
            <a:spLocks noGrp="1"/>
          </p:cNvSpPr>
          <p:nvPr>
            <p:ph type="body" idx="1"/>
          </p:nvPr>
        </p:nvSpPr>
        <p:spPr>
          <a:xfrm>
            <a:off x="722435" y="2906713"/>
            <a:ext cx="77724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nl-NL"/>
              <a:t>Tekststijl van het model bewerken</a:t>
            </a:r>
          </a:p>
        </p:txBody>
      </p:sp>
      <p:sp>
        <p:nvSpPr>
          <p:cNvPr id="4" name="Tijdelijke aanduiding voor voettekst 3"/>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5" name="Tijdelijke aanduiding voor dianummer 4"/>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4092536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kst en afbeelding">
    <p:spTree>
      <p:nvGrpSpPr>
        <p:cNvPr id="1" name=""/>
        <p:cNvGrpSpPr/>
        <p:nvPr/>
      </p:nvGrpSpPr>
      <p:grpSpPr>
        <a:xfrm>
          <a:off x="0" y="0"/>
          <a:ext cx="0" cy="0"/>
          <a:chOff x="0" y="0"/>
          <a:chExt cx="0" cy="0"/>
        </a:xfrm>
      </p:grpSpPr>
      <p:sp>
        <p:nvSpPr>
          <p:cNvPr id="9" name="Tijdelijke aanduiding voor tekst 8"/>
          <p:cNvSpPr>
            <a:spLocks noGrp="1"/>
          </p:cNvSpPr>
          <p:nvPr>
            <p:ph type="body" sz="quarter" idx="10" hasCustomPrompt="1"/>
          </p:nvPr>
        </p:nvSpPr>
        <p:spPr>
          <a:xfrm>
            <a:off x="598488" y="557531"/>
            <a:ext cx="8088312" cy="681066"/>
          </a:xfrm>
          <a:prstGeom prst="rect">
            <a:avLst/>
          </a:prstGeom>
        </p:spPr>
        <p:txBody>
          <a:bodyPr/>
          <a:lstStyle>
            <a:lvl1pPr marL="0" indent="0">
              <a:buNone/>
              <a:defRPr sz="2550" b="1">
                <a:solidFill>
                  <a:srgbClr val="FF6600"/>
                </a:solidFill>
                <a:latin typeface="Verdana" panose="020B0604030504040204" pitchFamily="34" charset="0"/>
                <a:ea typeface="Verdana" panose="020B0604030504040204" pitchFamily="34" charset="0"/>
                <a:cs typeface="Verdana" panose="020B0604030504040204" pitchFamily="34" charset="0"/>
              </a:defRPr>
            </a:lvl1pPr>
          </a:lstStyle>
          <a:p>
            <a:pPr lvl="0"/>
            <a:r>
              <a:rPr lang="nl-NL" b="1" dirty="0"/>
              <a:t>Kop oranje, </a:t>
            </a:r>
            <a:r>
              <a:rPr lang="nl-NL" b="1" dirty="0" err="1"/>
              <a:t>Verdana</a:t>
            </a:r>
            <a:r>
              <a:rPr lang="nl-NL" b="1" dirty="0"/>
              <a:t> </a:t>
            </a:r>
            <a:r>
              <a:rPr lang="nl-NL" b="1" dirty="0" err="1"/>
              <a:t>bold</a:t>
            </a:r>
            <a:endParaRPr lang="nl-NL" dirty="0"/>
          </a:p>
        </p:txBody>
      </p:sp>
      <p:sp>
        <p:nvSpPr>
          <p:cNvPr id="11" name="Tijdelijke aanduiding voor tekst 10"/>
          <p:cNvSpPr>
            <a:spLocks noGrp="1"/>
          </p:cNvSpPr>
          <p:nvPr>
            <p:ph type="body" sz="quarter" idx="11" hasCustomPrompt="1"/>
          </p:nvPr>
        </p:nvSpPr>
        <p:spPr>
          <a:xfrm>
            <a:off x="598490" y="1396538"/>
            <a:ext cx="4937788" cy="4272741"/>
          </a:xfrm>
          <a:prstGeom prst="rect">
            <a:avLst/>
          </a:prstGeom>
        </p:spPr>
        <p:txBody>
          <a:bodyPr/>
          <a:lstStyle>
            <a:lvl1pPr marL="0" indent="0">
              <a:buNone/>
              <a:defRPr sz="1650">
                <a:latin typeface="Verdana" panose="020B0604030504040204" pitchFamily="34" charset="0"/>
                <a:ea typeface="Verdana" panose="020B0604030504040204" pitchFamily="34" charset="0"/>
                <a:cs typeface="Verdana" panose="020B0604030504040204" pitchFamily="34" charset="0"/>
              </a:defRPr>
            </a:lvl1pPr>
          </a:lstStyle>
          <a:p>
            <a:pPr lvl="0"/>
            <a:r>
              <a:rPr lang="nl-NL" dirty="0">
                <a:latin typeface="Verdana" panose="020B0604030504040204" pitchFamily="34" charset="0"/>
                <a:ea typeface="Verdana" panose="020B0604030504040204" pitchFamily="34" charset="0"/>
                <a:cs typeface="Verdana" panose="020B0604030504040204" pitchFamily="34" charset="0"/>
              </a:rPr>
              <a:t>Tekst zwart, </a:t>
            </a:r>
            <a:r>
              <a:rPr lang="nl-NL" dirty="0" err="1">
                <a:latin typeface="Verdana" panose="020B0604030504040204" pitchFamily="34" charset="0"/>
                <a:ea typeface="Verdana" panose="020B0604030504040204" pitchFamily="34" charset="0"/>
                <a:cs typeface="Verdana" panose="020B0604030504040204" pitchFamily="34" charset="0"/>
              </a:rPr>
              <a:t>Verdana</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regular</a:t>
            </a:r>
            <a:r>
              <a:rPr lang="nl-NL" dirty="0">
                <a:latin typeface="Verdana" panose="020B0604030504040204" pitchFamily="34" charset="0"/>
                <a:ea typeface="Verdana" panose="020B0604030504040204" pitchFamily="34" charset="0"/>
                <a:cs typeface="Verdana" panose="020B0604030504040204" pitchFamily="34" charset="0"/>
              </a:rPr>
              <a:t>.</a:t>
            </a:r>
            <a:endParaRPr lang="nl-NL" dirty="0"/>
          </a:p>
        </p:txBody>
      </p:sp>
      <p:sp>
        <p:nvSpPr>
          <p:cNvPr id="3" name="Tijdelijke aanduiding voor afbeelding 2"/>
          <p:cNvSpPr>
            <a:spLocks noGrp="1"/>
          </p:cNvSpPr>
          <p:nvPr>
            <p:ph type="pic" sz="quarter" idx="12" hasCustomPrompt="1"/>
          </p:nvPr>
        </p:nvSpPr>
        <p:spPr>
          <a:xfrm>
            <a:off x="5694219" y="1396538"/>
            <a:ext cx="2992582" cy="4272741"/>
          </a:xfrm>
          <a:prstGeom prst="rect">
            <a:avLst/>
          </a:prstGeom>
        </p:spPr>
        <p:txBody>
          <a:bodyPr/>
          <a:lstStyle>
            <a:lvl1pPr marL="0" indent="0">
              <a:buNone/>
              <a:defRPr sz="1650">
                <a:latin typeface="Verdana" panose="020B0604030504040204" pitchFamily="34" charset="0"/>
                <a:ea typeface="Verdana" panose="020B0604030504040204" pitchFamily="34" charset="0"/>
                <a:cs typeface="Verdana" panose="020B0604030504040204" pitchFamily="34" charset="0"/>
              </a:defRPr>
            </a:lvl1pPr>
          </a:lstStyle>
          <a:p>
            <a:r>
              <a:rPr lang="nl-NL" sz="1650" dirty="0">
                <a:latin typeface="Verdana" panose="020B0604030504040204" pitchFamily="34" charset="0"/>
                <a:ea typeface="Verdana" panose="020B0604030504040204" pitchFamily="34" charset="0"/>
                <a:cs typeface="Verdana" panose="020B0604030504040204" pitchFamily="34" charset="0"/>
              </a:rPr>
              <a:t>Afbeelding invoegen</a:t>
            </a:r>
            <a:endParaRPr lang="nl-NL" dirty="0"/>
          </a:p>
        </p:txBody>
      </p:sp>
    </p:spTree>
    <p:extLst>
      <p:ext uri="{BB962C8B-B14F-4D97-AF65-F5344CB8AC3E}">
        <p14:creationId xmlns:p14="http://schemas.microsoft.com/office/powerpoint/2010/main" val="255909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de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62A3FF05-ECFA-49CD-A463-8F7E62D8A7D0}" type="datetime1">
              <a:rPr lang="en-US" smtClean="0"/>
              <a:t>4/11/2026</a:t>
            </a:fld>
            <a:endParaRPr lang="en-US" dirty="0"/>
          </a:p>
        </p:txBody>
      </p:sp>
      <p:sp>
        <p:nvSpPr>
          <p:cNvPr id="5" name="Footer Placeholder 4"/>
          <p:cNvSpPr>
            <a:spLocks noGrp="1"/>
          </p:cNvSpPr>
          <p:nvPr>
            <p:ph type="ftr" sz="quarter" idx="11"/>
          </p:nvPr>
        </p:nvSpPr>
        <p:spPr/>
        <p:txBody>
          <a:bodyPr/>
          <a:lstStyle/>
          <a:p>
            <a:r>
              <a:rPr lang="en-US"/>
              <a:t>Darmaandoeningen en seksualiteit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7304701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E8452169-837E-421B-8C40-CE1A92D1210B}" type="datetime1">
              <a:rPr lang="en-US" smtClean="0"/>
              <a:t>4/11/2026</a:t>
            </a:fld>
            <a:endParaRPr lang="en-US" dirty="0"/>
          </a:p>
        </p:txBody>
      </p:sp>
      <p:sp>
        <p:nvSpPr>
          <p:cNvPr id="5" name="Footer Placeholder 4"/>
          <p:cNvSpPr>
            <a:spLocks noGrp="1"/>
          </p:cNvSpPr>
          <p:nvPr>
            <p:ph type="ftr" sz="quarter" idx="11"/>
          </p:nvPr>
        </p:nvSpPr>
        <p:spPr/>
        <p:txBody>
          <a:bodyPr/>
          <a:lstStyle/>
          <a:p>
            <a:r>
              <a:rPr lang="nl-NL"/>
              <a:t>Darmaandoeningen en seksualiteit</a:t>
            </a:r>
          </a:p>
        </p:txBody>
      </p:sp>
      <p:sp>
        <p:nvSpPr>
          <p:cNvPr id="6" name="Slide Number Placeholder 5"/>
          <p:cNvSpPr>
            <a:spLocks noGrp="1"/>
          </p:cNvSpPr>
          <p:nvPr>
            <p:ph type="sldNum" sz="quarter" idx="12"/>
          </p:nvPr>
        </p:nvSpPr>
        <p:spPr/>
        <p:txBody>
          <a:bodyPr/>
          <a:lstStyle/>
          <a:p>
            <a:fld id="{C0DBE008-FEB1-4937-B5C1-0B3BE6A4FC02}" type="slidenum">
              <a:rPr lang="nl-NL" smtClean="0"/>
              <a:t>‹nr.›</a:t>
            </a:fld>
            <a:endParaRPr lang="nl-NL"/>
          </a:p>
        </p:txBody>
      </p:sp>
    </p:spTree>
    <p:extLst>
      <p:ext uri="{BB962C8B-B14F-4D97-AF65-F5344CB8AC3E}">
        <p14:creationId xmlns:p14="http://schemas.microsoft.com/office/powerpoint/2010/main" val="2580799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de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412ED95-DC61-421C-B16F-69439AF2673A}" type="datetime1">
              <a:rPr lang="en-US" smtClean="0"/>
              <a:t>4/11/2026</a:t>
            </a:fld>
            <a:endParaRPr lang="en-US" dirty="0"/>
          </a:p>
        </p:txBody>
      </p:sp>
      <p:sp>
        <p:nvSpPr>
          <p:cNvPr id="5" name="Footer Placeholder 4"/>
          <p:cNvSpPr>
            <a:spLocks noGrp="1"/>
          </p:cNvSpPr>
          <p:nvPr>
            <p:ph type="ftr" sz="quarter" idx="11"/>
          </p:nvPr>
        </p:nvSpPr>
        <p:spPr/>
        <p:txBody>
          <a:bodyPr/>
          <a:lstStyle/>
          <a:p>
            <a:r>
              <a:rPr lang="nl-NL"/>
              <a:t>Darmaandoeningen en seksualiteit</a:t>
            </a:r>
          </a:p>
        </p:txBody>
      </p:sp>
      <p:sp>
        <p:nvSpPr>
          <p:cNvPr id="6" name="Slide Number Placeholder 5"/>
          <p:cNvSpPr>
            <a:spLocks noGrp="1"/>
          </p:cNvSpPr>
          <p:nvPr>
            <p:ph type="sldNum" sz="quarter" idx="12"/>
          </p:nvPr>
        </p:nvSpPr>
        <p:spPr/>
        <p:txBody>
          <a:bodyPr/>
          <a:lstStyle/>
          <a:p>
            <a:fld id="{C0DBE008-FEB1-4937-B5C1-0B3BE6A4FC02}" type="slidenum">
              <a:rPr lang="nl-NL" smtClean="0"/>
              <a:t>‹nr.›</a:t>
            </a:fld>
            <a:endParaRPr lang="nl-NL"/>
          </a:p>
        </p:txBody>
      </p:sp>
    </p:spTree>
    <p:extLst>
      <p:ext uri="{BB962C8B-B14F-4D97-AF65-F5344CB8AC3E}">
        <p14:creationId xmlns:p14="http://schemas.microsoft.com/office/powerpoint/2010/main" val="2751117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842312D7-301C-4028-8F36-EF8CBDD8DC5E}" type="datetime1">
              <a:rPr lang="en-US" smtClean="0"/>
              <a:t>4/11/2026</a:t>
            </a:fld>
            <a:endParaRPr lang="en-US" dirty="0"/>
          </a:p>
        </p:txBody>
      </p:sp>
      <p:sp>
        <p:nvSpPr>
          <p:cNvPr id="6" name="Footer Placeholder 5"/>
          <p:cNvSpPr>
            <a:spLocks noGrp="1"/>
          </p:cNvSpPr>
          <p:nvPr>
            <p:ph type="ftr" sz="quarter" idx="11"/>
          </p:nvPr>
        </p:nvSpPr>
        <p:spPr/>
        <p:txBody>
          <a:bodyPr/>
          <a:lstStyle/>
          <a:p>
            <a:r>
              <a:rPr lang="nl-NL"/>
              <a:t>Darmaandoeningen en seksualiteit</a:t>
            </a:r>
          </a:p>
        </p:txBody>
      </p:sp>
      <p:sp>
        <p:nvSpPr>
          <p:cNvPr id="7" name="Slide Number Placeholder 6"/>
          <p:cNvSpPr>
            <a:spLocks noGrp="1"/>
          </p:cNvSpPr>
          <p:nvPr>
            <p:ph type="sldNum" sz="quarter" idx="12"/>
          </p:nvPr>
        </p:nvSpPr>
        <p:spPr/>
        <p:txBody>
          <a:bodyPr/>
          <a:lstStyle/>
          <a:p>
            <a:fld id="{C0DBE008-FEB1-4937-B5C1-0B3BE6A4FC02}" type="slidenum">
              <a:rPr lang="nl-NL" smtClean="0"/>
              <a:t>‹nr.›</a:t>
            </a:fld>
            <a:endParaRPr lang="nl-NL"/>
          </a:p>
        </p:txBody>
      </p:sp>
    </p:spTree>
    <p:extLst>
      <p:ext uri="{BB962C8B-B14F-4D97-AF65-F5344CB8AC3E}">
        <p14:creationId xmlns:p14="http://schemas.microsoft.com/office/powerpoint/2010/main" val="128957477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de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7E3A30F4-D472-48CB-B501-B3F9FA34DE0A}" type="datetime1">
              <a:rPr lang="en-US" smtClean="0"/>
              <a:t>4/11/2026</a:t>
            </a:fld>
            <a:endParaRPr lang="en-US" dirty="0"/>
          </a:p>
        </p:txBody>
      </p:sp>
      <p:sp>
        <p:nvSpPr>
          <p:cNvPr id="8" name="Footer Placeholder 7"/>
          <p:cNvSpPr>
            <a:spLocks noGrp="1"/>
          </p:cNvSpPr>
          <p:nvPr>
            <p:ph type="ftr" sz="quarter" idx="11"/>
          </p:nvPr>
        </p:nvSpPr>
        <p:spPr/>
        <p:txBody>
          <a:bodyPr/>
          <a:lstStyle/>
          <a:p>
            <a:r>
              <a:rPr lang="nl-NL"/>
              <a:t>Darmaandoeningen en seksualiteit</a:t>
            </a:r>
          </a:p>
        </p:txBody>
      </p:sp>
      <p:sp>
        <p:nvSpPr>
          <p:cNvPr id="9" name="Slide Number Placeholder 8"/>
          <p:cNvSpPr>
            <a:spLocks noGrp="1"/>
          </p:cNvSpPr>
          <p:nvPr>
            <p:ph type="sldNum" sz="quarter" idx="12"/>
          </p:nvPr>
        </p:nvSpPr>
        <p:spPr/>
        <p:txBody>
          <a:bodyPr/>
          <a:lstStyle/>
          <a:p>
            <a:fld id="{C0DBE008-FEB1-4937-B5C1-0B3BE6A4FC02}" type="slidenum">
              <a:rPr lang="nl-NL" smtClean="0"/>
              <a:t>‹nr.›</a:t>
            </a:fld>
            <a:endParaRPr lang="nl-NL"/>
          </a:p>
        </p:txBody>
      </p:sp>
    </p:spTree>
    <p:extLst>
      <p:ext uri="{BB962C8B-B14F-4D97-AF65-F5344CB8AC3E}">
        <p14:creationId xmlns:p14="http://schemas.microsoft.com/office/powerpoint/2010/main" val="155186409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634C3226-3C6E-4916-93B0-B589AE8AE486}" type="datetime1">
              <a:rPr lang="en-US" smtClean="0"/>
              <a:t>4/11/2026</a:t>
            </a:fld>
            <a:endParaRPr lang="en-US" dirty="0"/>
          </a:p>
        </p:txBody>
      </p:sp>
      <p:sp>
        <p:nvSpPr>
          <p:cNvPr id="4" name="Footer Placeholder 3"/>
          <p:cNvSpPr>
            <a:spLocks noGrp="1"/>
          </p:cNvSpPr>
          <p:nvPr>
            <p:ph type="ftr" sz="quarter" idx="11"/>
          </p:nvPr>
        </p:nvSpPr>
        <p:spPr/>
        <p:txBody>
          <a:bodyPr/>
          <a:lstStyle/>
          <a:p>
            <a:r>
              <a:rPr lang="nl-NL"/>
              <a:t>Darmaandoeningen en seksualiteit</a:t>
            </a:r>
          </a:p>
        </p:txBody>
      </p:sp>
      <p:sp>
        <p:nvSpPr>
          <p:cNvPr id="5" name="Slide Number Placeholder 4"/>
          <p:cNvSpPr>
            <a:spLocks noGrp="1"/>
          </p:cNvSpPr>
          <p:nvPr>
            <p:ph type="sldNum" sz="quarter" idx="12"/>
          </p:nvPr>
        </p:nvSpPr>
        <p:spPr/>
        <p:txBody>
          <a:bodyPr/>
          <a:lstStyle/>
          <a:p>
            <a:fld id="{C0DBE008-FEB1-4937-B5C1-0B3BE6A4FC02}" type="slidenum">
              <a:rPr lang="nl-NL" smtClean="0"/>
              <a:t>‹nr.›</a:t>
            </a:fld>
            <a:endParaRPr lang="nl-NL"/>
          </a:p>
        </p:txBody>
      </p:sp>
    </p:spTree>
    <p:extLst>
      <p:ext uri="{BB962C8B-B14F-4D97-AF65-F5344CB8AC3E}">
        <p14:creationId xmlns:p14="http://schemas.microsoft.com/office/powerpoint/2010/main" val="1506413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325DF2-3BE7-4CED-B53A-603550D6C5FC}" type="datetime1">
              <a:rPr lang="en-US" smtClean="0"/>
              <a:t>4/11/2026</a:t>
            </a:fld>
            <a:endParaRPr lang="en-US" dirty="0"/>
          </a:p>
        </p:txBody>
      </p:sp>
      <p:sp>
        <p:nvSpPr>
          <p:cNvPr id="3" name="Footer Placeholder 2"/>
          <p:cNvSpPr>
            <a:spLocks noGrp="1"/>
          </p:cNvSpPr>
          <p:nvPr>
            <p:ph type="ftr" sz="quarter" idx="11"/>
          </p:nvPr>
        </p:nvSpPr>
        <p:spPr/>
        <p:txBody>
          <a:bodyPr/>
          <a:lstStyle/>
          <a:p>
            <a:r>
              <a:rPr lang="nl-NL"/>
              <a:t>Darmaandoeningen en seksualiteit</a:t>
            </a:r>
          </a:p>
        </p:txBody>
      </p:sp>
      <p:sp>
        <p:nvSpPr>
          <p:cNvPr id="4" name="Slide Number Placeholder 3"/>
          <p:cNvSpPr>
            <a:spLocks noGrp="1"/>
          </p:cNvSpPr>
          <p:nvPr>
            <p:ph type="sldNum" sz="quarter" idx="12"/>
          </p:nvPr>
        </p:nvSpPr>
        <p:spPr/>
        <p:txBody>
          <a:bodyPr/>
          <a:lstStyle/>
          <a:p>
            <a:fld id="{C0DBE008-FEB1-4937-B5C1-0B3BE6A4FC02}" type="slidenum">
              <a:rPr lang="nl-NL" smtClean="0"/>
              <a:t>‹nr.›</a:t>
            </a:fld>
            <a:endParaRPr lang="nl-NL"/>
          </a:p>
        </p:txBody>
      </p:sp>
    </p:spTree>
    <p:extLst>
      <p:ext uri="{BB962C8B-B14F-4D97-AF65-F5344CB8AC3E}">
        <p14:creationId xmlns:p14="http://schemas.microsoft.com/office/powerpoint/2010/main" val="27995285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E62959D1-966B-48D0-A902-072B6F4DF48E}" type="datetime1">
              <a:rPr lang="en-US" smtClean="0"/>
              <a:t>4/11/2026</a:t>
            </a:fld>
            <a:endParaRPr lang="en-US" dirty="0"/>
          </a:p>
        </p:txBody>
      </p:sp>
      <p:sp>
        <p:nvSpPr>
          <p:cNvPr id="6" name="Footer Placeholder 5"/>
          <p:cNvSpPr>
            <a:spLocks noGrp="1"/>
          </p:cNvSpPr>
          <p:nvPr>
            <p:ph type="ftr" sz="quarter" idx="11"/>
          </p:nvPr>
        </p:nvSpPr>
        <p:spPr/>
        <p:txBody>
          <a:bodyPr/>
          <a:lstStyle/>
          <a:p>
            <a:r>
              <a:rPr lang="nl-NL"/>
              <a:t>Darmaandoeningen en seksualiteit</a:t>
            </a:r>
          </a:p>
        </p:txBody>
      </p:sp>
      <p:sp>
        <p:nvSpPr>
          <p:cNvPr id="7" name="Slide Number Placeholder 6"/>
          <p:cNvSpPr>
            <a:spLocks noGrp="1"/>
          </p:cNvSpPr>
          <p:nvPr>
            <p:ph type="sldNum" sz="quarter" idx="12"/>
          </p:nvPr>
        </p:nvSpPr>
        <p:spPr/>
        <p:txBody>
          <a:bodyPr/>
          <a:lstStyle/>
          <a:p>
            <a:fld id="{C0DBE008-FEB1-4937-B5C1-0B3BE6A4FC02}" type="slidenum">
              <a:rPr lang="nl-NL" smtClean="0"/>
              <a:t>‹nr.›</a:t>
            </a:fld>
            <a:endParaRPr lang="nl-NL"/>
          </a:p>
        </p:txBody>
      </p:sp>
    </p:spTree>
    <p:extLst>
      <p:ext uri="{BB962C8B-B14F-4D97-AF65-F5344CB8AC3E}">
        <p14:creationId xmlns:p14="http://schemas.microsoft.com/office/powerpoint/2010/main" val="1268352926"/>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D818A5C5-5503-44D1-8A28-56038F5E923C}" type="datetime1">
              <a:rPr lang="en-US" smtClean="0"/>
              <a:t>4/11/2026</a:t>
            </a:fld>
            <a:endParaRPr lang="en-US" dirty="0"/>
          </a:p>
        </p:txBody>
      </p:sp>
      <p:sp>
        <p:nvSpPr>
          <p:cNvPr id="6" name="Footer Placeholder 5"/>
          <p:cNvSpPr>
            <a:spLocks noGrp="1"/>
          </p:cNvSpPr>
          <p:nvPr>
            <p:ph type="ftr" sz="quarter" idx="11"/>
          </p:nvPr>
        </p:nvSpPr>
        <p:spPr/>
        <p:txBody>
          <a:bodyPr/>
          <a:lstStyle/>
          <a:p>
            <a:r>
              <a:rPr lang="nl-NL"/>
              <a:t>Darmaandoeningen en seksualiteit</a:t>
            </a:r>
          </a:p>
        </p:txBody>
      </p:sp>
      <p:sp>
        <p:nvSpPr>
          <p:cNvPr id="7" name="Slide Number Placeholder 6"/>
          <p:cNvSpPr>
            <a:spLocks noGrp="1"/>
          </p:cNvSpPr>
          <p:nvPr>
            <p:ph type="sldNum" sz="quarter" idx="12"/>
          </p:nvPr>
        </p:nvSpPr>
        <p:spPr/>
        <p:txBody>
          <a:bodyPr/>
          <a:lstStyle/>
          <a:p>
            <a:fld id="{C0DBE008-FEB1-4937-B5C1-0B3BE6A4FC02}" type="slidenum">
              <a:rPr lang="nl-NL" smtClean="0"/>
              <a:t>‹nr.›</a:t>
            </a:fld>
            <a:endParaRPr lang="nl-NL"/>
          </a:p>
        </p:txBody>
      </p:sp>
    </p:spTree>
    <p:extLst>
      <p:ext uri="{BB962C8B-B14F-4D97-AF65-F5344CB8AC3E}">
        <p14:creationId xmlns:p14="http://schemas.microsoft.com/office/powerpoint/2010/main" val="526253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44012" y="1906589"/>
            <a:ext cx="4057650" cy="4433887"/>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2339" y="1906589"/>
            <a:ext cx="4057650" cy="4433887"/>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6" name="Tijdelijke aanduiding voor dianummer 5"/>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172569602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1D2C982-73C9-4AD9-86BF-BDB8A6DDEA9B}" type="datetime1">
              <a:rPr lang="en-US" smtClean="0"/>
              <a:t>4/11/2026</a:t>
            </a:fld>
            <a:endParaRPr lang="en-US" dirty="0"/>
          </a:p>
        </p:txBody>
      </p:sp>
      <p:sp>
        <p:nvSpPr>
          <p:cNvPr id="5" name="Footer Placeholder 4"/>
          <p:cNvSpPr>
            <a:spLocks noGrp="1"/>
          </p:cNvSpPr>
          <p:nvPr>
            <p:ph type="ftr" sz="quarter" idx="11"/>
          </p:nvPr>
        </p:nvSpPr>
        <p:spPr/>
        <p:txBody>
          <a:bodyPr/>
          <a:lstStyle/>
          <a:p>
            <a:r>
              <a:rPr lang="nl-NL"/>
              <a:t>Darmaandoeningen en seksualiteit</a:t>
            </a:r>
          </a:p>
        </p:txBody>
      </p:sp>
      <p:sp>
        <p:nvSpPr>
          <p:cNvPr id="6" name="Slide Number Placeholder 5"/>
          <p:cNvSpPr>
            <a:spLocks noGrp="1"/>
          </p:cNvSpPr>
          <p:nvPr>
            <p:ph type="sldNum" sz="quarter" idx="12"/>
          </p:nvPr>
        </p:nvSpPr>
        <p:spPr/>
        <p:txBody>
          <a:bodyPr/>
          <a:lstStyle/>
          <a:p>
            <a:fld id="{C0DBE008-FEB1-4937-B5C1-0B3BE6A4FC02}" type="slidenum">
              <a:rPr lang="nl-NL" smtClean="0"/>
              <a:t>‹nr.›</a:t>
            </a:fld>
            <a:endParaRPr lang="nl-NL"/>
          </a:p>
        </p:txBody>
      </p:sp>
    </p:spTree>
    <p:extLst>
      <p:ext uri="{BB962C8B-B14F-4D97-AF65-F5344CB8AC3E}">
        <p14:creationId xmlns:p14="http://schemas.microsoft.com/office/powerpoint/2010/main" val="880160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0C3E72D-1D3A-4D9C-B696-176FDF25D7E0}" type="datetime1">
              <a:rPr lang="en-US" smtClean="0"/>
              <a:t>4/11/2026</a:t>
            </a:fld>
            <a:endParaRPr lang="en-US" dirty="0"/>
          </a:p>
        </p:txBody>
      </p:sp>
      <p:sp>
        <p:nvSpPr>
          <p:cNvPr id="5" name="Footer Placeholder 4"/>
          <p:cNvSpPr>
            <a:spLocks noGrp="1"/>
          </p:cNvSpPr>
          <p:nvPr>
            <p:ph type="ftr" sz="quarter" idx="11"/>
          </p:nvPr>
        </p:nvSpPr>
        <p:spPr/>
        <p:txBody>
          <a:bodyPr/>
          <a:lstStyle/>
          <a:p>
            <a:r>
              <a:rPr lang="nl-NL"/>
              <a:t>Darmaandoeningen en seksualiteit</a:t>
            </a:r>
          </a:p>
        </p:txBody>
      </p:sp>
      <p:sp>
        <p:nvSpPr>
          <p:cNvPr id="6" name="Slide Number Placeholder 5"/>
          <p:cNvSpPr>
            <a:spLocks noGrp="1"/>
          </p:cNvSpPr>
          <p:nvPr>
            <p:ph type="sldNum" sz="quarter" idx="12"/>
          </p:nvPr>
        </p:nvSpPr>
        <p:spPr/>
        <p:txBody>
          <a:bodyPr/>
          <a:lstStyle/>
          <a:p>
            <a:fld id="{C0DBE008-FEB1-4937-B5C1-0B3BE6A4FC02}" type="slidenum">
              <a:rPr lang="nl-NL" smtClean="0"/>
              <a:t>‹nr.›</a:t>
            </a:fld>
            <a:endParaRPr lang="nl-NL"/>
          </a:p>
        </p:txBody>
      </p:sp>
    </p:spTree>
    <p:extLst>
      <p:ext uri="{BB962C8B-B14F-4D97-AF65-F5344CB8AC3E}">
        <p14:creationId xmlns:p14="http://schemas.microsoft.com/office/powerpoint/2010/main" val="1295964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Opsomming">
    <p:spTree>
      <p:nvGrpSpPr>
        <p:cNvPr id="1" name=""/>
        <p:cNvGrpSpPr/>
        <p:nvPr/>
      </p:nvGrpSpPr>
      <p:grpSpPr>
        <a:xfrm>
          <a:off x="0" y="0"/>
          <a:ext cx="0" cy="0"/>
          <a:chOff x="0" y="0"/>
          <a:chExt cx="0" cy="0"/>
        </a:xfrm>
      </p:grpSpPr>
      <p:sp>
        <p:nvSpPr>
          <p:cNvPr id="9" name="Tijdelijke aanduiding voor tekst 8"/>
          <p:cNvSpPr>
            <a:spLocks noGrp="1"/>
          </p:cNvSpPr>
          <p:nvPr>
            <p:ph type="body" sz="quarter" idx="10" hasCustomPrompt="1"/>
          </p:nvPr>
        </p:nvSpPr>
        <p:spPr>
          <a:xfrm>
            <a:off x="598488" y="557531"/>
            <a:ext cx="8088312" cy="681066"/>
          </a:xfrm>
          <a:prstGeom prst="rect">
            <a:avLst/>
          </a:prstGeom>
        </p:spPr>
        <p:txBody>
          <a:bodyPr/>
          <a:lstStyle>
            <a:lvl1pPr marL="0" indent="0">
              <a:buNone/>
              <a:defRPr sz="2550" b="1">
                <a:solidFill>
                  <a:srgbClr val="FF6600"/>
                </a:solidFill>
                <a:latin typeface="Verdana" panose="020B0604030504040204" pitchFamily="34" charset="0"/>
                <a:ea typeface="Verdana" panose="020B0604030504040204" pitchFamily="34" charset="0"/>
                <a:cs typeface="Verdana" panose="020B0604030504040204" pitchFamily="34" charset="0"/>
              </a:defRPr>
            </a:lvl1pPr>
          </a:lstStyle>
          <a:p>
            <a:pPr lvl="0"/>
            <a:r>
              <a:rPr lang="nl-NL" b="1" dirty="0"/>
              <a:t>Kop oranje, </a:t>
            </a:r>
            <a:r>
              <a:rPr lang="nl-NL" b="1" dirty="0" err="1"/>
              <a:t>Verdana</a:t>
            </a:r>
            <a:r>
              <a:rPr lang="nl-NL" b="1" dirty="0"/>
              <a:t> </a:t>
            </a:r>
            <a:r>
              <a:rPr lang="nl-NL" b="1" dirty="0" err="1"/>
              <a:t>bold</a:t>
            </a:r>
            <a:endParaRPr lang="nl-NL" dirty="0"/>
          </a:p>
        </p:txBody>
      </p:sp>
      <p:sp>
        <p:nvSpPr>
          <p:cNvPr id="3" name="Tijdelijke aanduiding voor tekst 2"/>
          <p:cNvSpPr>
            <a:spLocks noGrp="1"/>
          </p:cNvSpPr>
          <p:nvPr>
            <p:ph type="body" sz="quarter" idx="11" hasCustomPrompt="1"/>
          </p:nvPr>
        </p:nvSpPr>
        <p:spPr>
          <a:xfrm>
            <a:off x="598488" y="1412877"/>
            <a:ext cx="8088312" cy="4214813"/>
          </a:xfrm>
          <a:prstGeom prst="rect">
            <a:avLst/>
          </a:prstGeom>
        </p:spPr>
        <p:txBody>
          <a:bodyPr/>
          <a:lstStyle>
            <a:lvl1pPr marL="171450" indent="-171450">
              <a:buFont typeface="Calibri" panose="020F0502020204030204" pitchFamily="34" charset="0"/>
              <a:buChar char="‒"/>
              <a:defRPr sz="1650">
                <a:latin typeface="Verdana" panose="020B0604030504040204" pitchFamily="34" charset="0"/>
                <a:ea typeface="Verdana" panose="020B0604030504040204" pitchFamily="34" charset="0"/>
                <a:cs typeface="Verdana" panose="020B0604030504040204" pitchFamily="34" charset="0"/>
              </a:defRPr>
            </a:lvl1pPr>
          </a:lstStyle>
          <a:p>
            <a:pPr lvl="0"/>
            <a:r>
              <a:rPr lang="nl-NL" dirty="0"/>
              <a:t>Opsomming zwart, </a:t>
            </a:r>
            <a:r>
              <a:rPr lang="nl-NL" dirty="0" err="1"/>
              <a:t>Verdana</a:t>
            </a:r>
            <a:r>
              <a:rPr lang="nl-NL" dirty="0"/>
              <a:t> </a:t>
            </a:r>
            <a:r>
              <a:rPr lang="nl-NL" dirty="0" err="1"/>
              <a:t>regular</a:t>
            </a:r>
            <a:r>
              <a:rPr lang="nl-NL" dirty="0"/>
              <a:t>.</a:t>
            </a:r>
          </a:p>
          <a:p>
            <a:pPr lvl="0"/>
            <a:endParaRPr lang="nl-NL" dirty="0"/>
          </a:p>
          <a:p>
            <a:pPr lvl="0"/>
            <a:endParaRPr lang="nl-NL" dirty="0"/>
          </a:p>
          <a:p>
            <a:pPr lvl="0"/>
            <a:endParaRPr lang="nl-NL" dirty="0"/>
          </a:p>
        </p:txBody>
      </p:sp>
    </p:spTree>
    <p:extLst>
      <p:ext uri="{BB962C8B-B14F-4D97-AF65-F5344CB8AC3E}">
        <p14:creationId xmlns:p14="http://schemas.microsoft.com/office/powerpoint/2010/main" val="2529437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ekst en afbeelding">
    <p:spTree>
      <p:nvGrpSpPr>
        <p:cNvPr id="1" name=""/>
        <p:cNvGrpSpPr/>
        <p:nvPr/>
      </p:nvGrpSpPr>
      <p:grpSpPr>
        <a:xfrm>
          <a:off x="0" y="0"/>
          <a:ext cx="0" cy="0"/>
          <a:chOff x="0" y="0"/>
          <a:chExt cx="0" cy="0"/>
        </a:xfrm>
      </p:grpSpPr>
      <p:sp>
        <p:nvSpPr>
          <p:cNvPr id="9" name="Tijdelijke aanduiding voor tekst 8"/>
          <p:cNvSpPr>
            <a:spLocks noGrp="1"/>
          </p:cNvSpPr>
          <p:nvPr>
            <p:ph type="body" sz="quarter" idx="10" hasCustomPrompt="1"/>
          </p:nvPr>
        </p:nvSpPr>
        <p:spPr>
          <a:xfrm>
            <a:off x="598488" y="557531"/>
            <a:ext cx="8088312" cy="681066"/>
          </a:xfrm>
          <a:prstGeom prst="rect">
            <a:avLst/>
          </a:prstGeom>
        </p:spPr>
        <p:txBody>
          <a:bodyPr/>
          <a:lstStyle>
            <a:lvl1pPr marL="0" indent="0">
              <a:buNone/>
              <a:defRPr sz="2550" b="1">
                <a:solidFill>
                  <a:srgbClr val="FF6600"/>
                </a:solidFill>
                <a:latin typeface="Verdana" panose="020B0604030504040204" pitchFamily="34" charset="0"/>
                <a:ea typeface="Verdana" panose="020B0604030504040204" pitchFamily="34" charset="0"/>
                <a:cs typeface="Verdana" panose="020B0604030504040204" pitchFamily="34" charset="0"/>
              </a:defRPr>
            </a:lvl1pPr>
          </a:lstStyle>
          <a:p>
            <a:pPr lvl="0"/>
            <a:r>
              <a:rPr lang="nl-NL" b="1" dirty="0"/>
              <a:t>Kop oranje, </a:t>
            </a:r>
            <a:r>
              <a:rPr lang="nl-NL" b="1" dirty="0" err="1"/>
              <a:t>Verdana</a:t>
            </a:r>
            <a:r>
              <a:rPr lang="nl-NL" b="1" dirty="0"/>
              <a:t> </a:t>
            </a:r>
            <a:r>
              <a:rPr lang="nl-NL" b="1" dirty="0" err="1"/>
              <a:t>bold</a:t>
            </a:r>
            <a:endParaRPr lang="nl-NL" dirty="0"/>
          </a:p>
        </p:txBody>
      </p:sp>
      <p:sp>
        <p:nvSpPr>
          <p:cNvPr id="11" name="Tijdelijke aanduiding voor tekst 10"/>
          <p:cNvSpPr>
            <a:spLocks noGrp="1"/>
          </p:cNvSpPr>
          <p:nvPr>
            <p:ph type="body" sz="quarter" idx="11" hasCustomPrompt="1"/>
          </p:nvPr>
        </p:nvSpPr>
        <p:spPr>
          <a:xfrm>
            <a:off x="598490" y="1396538"/>
            <a:ext cx="4937788" cy="4272741"/>
          </a:xfrm>
          <a:prstGeom prst="rect">
            <a:avLst/>
          </a:prstGeom>
        </p:spPr>
        <p:txBody>
          <a:bodyPr/>
          <a:lstStyle>
            <a:lvl1pPr marL="0" indent="0">
              <a:buNone/>
              <a:defRPr sz="1650">
                <a:latin typeface="Verdana" panose="020B0604030504040204" pitchFamily="34" charset="0"/>
                <a:ea typeface="Verdana" panose="020B0604030504040204" pitchFamily="34" charset="0"/>
                <a:cs typeface="Verdana" panose="020B0604030504040204" pitchFamily="34" charset="0"/>
              </a:defRPr>
            </a:lvl1pPr>
          </a:lstStyle>
          <a:p>
            <a:pPr lvl="0"/>
            <a:r>
              <a:rPr lang="nl-NL" dirty="0">
                <a:latin typeface="Verdana" panose="020B0604030504040204" pitchFamily="34" charset="0"/>
                <a:ea typeface="Verdana" panose="020B0604030504040204" pitchFamily="34" charset="0"/>
                <a:cs typeface="Verdana" panose="020B0604030504040204" pitchFamily="34" charset="0"/>
              </a:rPr>
              <a:t>Tekst zwart, </a:t>
            </a:r>
            <a:r>
              <a:rPr lang="nl-NL" dirty="0" err="1">
                <a:latin typeface="Verdana" panose="020B0604030504040204" pitchFamily="34" charset="0"/>
                <a:ea typeface="Verdana" panose="020B0604030504040204" pitchFamily="34" charset="0"/>
                <a:cs typeface="Verdana" panose="020B0604030504040204" pitchFamily="34" charset="0"/>
              </a:rPr>
              <a:t>Verdana</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regular</a:t>
            </a:r>
            <a:r>
              <a:rPr lang="nl-NL" dirty="0">
                <a:latin typeface="Verdana" panose="020B0604030504040204" pitchFamily="34" charset="0"/>
                <a:ea typeface="Verdana" panose="020B0604030504040204" pitchFamily="34" charset="0"/>
                <a:cs typeface="Verdana" panose="020B0604030504040204" pitchFamily="34" charset="0"/>
              </a:rPr>
              <a:t>.</a:t>
            </a:r>
            <a:endParaRPr lang="nl-NL" dirty="0"/>
          </a:p>
        </p:txBody>
      </p:sp>
      <p:sp>
        <p:nvSpPr>
          <p:cNvPr id="3" name="Tijdelijke aanduiding voor afbeelding 2"/>
          <p:cNvSpPr>
            <a:spLocks noGrp="1"/>
          </p:cNvSpPr>
          <p:nvPr>
            <p:ph type="pic" sz="quarter" idx="12" hasCustomPrompt="1"/>
          </p:nvPr>
        </p:nvSpPr>
        <p:spPr>
          <a:xfrm>
            <a:off x="5694219" y="1396538"/>
            <a:ext cx="2992582" cy="4272741"/>
          </a:xfrm>
          <a:prstGeom prst="rect">
            <a:avLst/>
          </a:prstGeom>
        </p:spPr>
        <p:txBody>
          <a:bodyPr/>
          <a:lstStyle>
            <a:lvl1pPr marL="0" indent="0">
              <a:buNone/>
              <a:defRPr sz="1650">
                <a:latin typeface="Verdana" panose="020B0604030504040204" pitchFamily="34" charset="0"/>
                <a:ea typeface="Verdana" panose="020B0604030504040204" pitchFamily="34" charset="0"/>
                <a:cs typeface="Verdana" panose="020B0604030504040204" pitchFamily="34" charset="0"/>
              </a:defRPr>
            </a:lvl1pPr>
          </a:lstStyle>
          <a:p>
            <a:r>
              <a:rPr lang="nl-NL" sz="1650" dirty="0">
                <a:latin typeface="Verdana" panose="020B0604030504040204" pitchFamily="34" charset="0"/>
                <a:ea typeface="Verdana" panose="020B0604030504040204" pitchFamily="34" charset="0"/>
                <a:cs typeface="Verdana" panose="020B0604030504040204" pitchFamily="34" charset="0"/>
              </a:rPr>
              <a:t>Afbeelding invoegen</a:t>
            </a:r>
            <a:endParaRPr lang="nl-NL" dirty="0"/>
          </a:p>
        </p:txBody>
      </p:sp>
    </p:spTree>
    <p:extLst>
      <p:ext uri="{BB962C8B-B14F-4D97-AF65-F5344CB8AC3E}">
        <p14:creationId xmlns:p14="http://schemas.microsoft.com/office/powerpoint/2010/main" val="2965941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404854"/>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066"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nl-NL"/>
              <a:t>Tekststijl van het model bewerken</a:t>
            </a:r>
          </a:p>
        </p:txBody>
      </p:sp>
      <p:sp>
        <p:nvSpPr>
          <p:cNvPr id="4" name="Tijdelijke aanduiding voor inhoud 3"/>
          <p:cNvSpPr>
            <a:spLocks noGrp="1"/>
          </p:cNvSpPr>
          <p:nvPr>
            <p:ph sz="half" idx="2"/>
          </p:nvPr>
        </p:nvSpPr>
        <p:spPr>
          <a:xfrm>
            <a:off x="457200" y="2174875"/>
            <a:ext cx="4040066"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270" y="1535113"/>
            <a:ext cx="4041531"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nl-NL"/>
              <a:t>Tekststijl van het model bewerken</a:t>
            </a:r>
          </a:p>
        </p:txBody>
      </p:sp>
      <p:sp>
        <p:nvSpPr>
          <p:cNvPr id="6" name="Tijdelijke aanduiding voor inhoud 5"/>
          <p:cNvSpPr>
            <a:spLocks noGrp="1"/>
          </p:cNvSpPr>
          <p:nvPr>
            <p:ph sz="quarter" idx="4"/>
          </p:nvPr>
        </p:nvSpPr>
        <p:spPr>
          <a:xfrm>
            <a:off x="4645270" y="2174875"/>
            <a:ext cx="4041531"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voettekst 6"/>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8" name="Tijdelijke aanduiding voor dianummer 7"/>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298391625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oettekst 2"/>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4" name="Tijdelijke aanduiding voor dianummer 3"/>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1580586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3" name="Tijdelijke aanduiding voor dianummer 2"/>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2196465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895337"/>
            <a:ext cx="3008435" cy="539763"/>
          </a:xfrm>
        </p:spPr>
        <p:txBody>
          <a:bodyPr anchor="b"/>
          <a:lstStyle>
            <a:lvl1pPr algn="l">
              <a:defRPr sz="1846" b="1"/>
            </a:lvl1pPr>
          </a:lstStyle>
          <a:p>
            <a:r>
              <a:rPr lang="nl-NL"/>
              <a:t>Klik om de stijl te bewerken</a:t>
            </a:r>
          </a:p>
        </p:txBody>
      </p:sp>
      <p:sp>
        <p:nvSpPr>
          <p:cNvPr id="3" name="Tijdelijke aanduiding voor inhoud 2"/>
          <p:cNvSpPr>
            <a:spLocks noGrp="1"/>
          </p:cNvSpPr>
          <p:nvPr>
            <p:ph idx="1"/>
          </p:nvPr>
        </p:nvSpPr>
        <p:spPr>
          <a:xfrm>
            <a:off x="3575538" y="273051"/>
            <a:ext cx="5111262"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1"/>
            <a:ext cx="3008435"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nl-NL"/>
              <a:t>Tekststijl van het model bewerken</a:t>
            </a:r>
          </a:p>
        </p:txBody>
      </p:sp>
      <p:sp>
        <p:nvSpPr>
          <p:cNvPr id="5" name="Tijdelijke aanduiding voor voettekst 4"/>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6" name="Tijdelijke aanduiding voor dianummer 5"/>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425796092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166" y="5097456"/>
            <a:ext cx="5486400" cy="269882"/>
          </a:xfrm>
        </p:spPr>
        <p:txBody>
          <a:bodyPr anchor="b"/>
          <a:lstStyle>
            <a:lvl1pPr algn="l">
              <a:defRPr sz="1846" b="1"/>
            </a:lvl1pPr>
          </a:lstStyle>
          <a:p>
            <a:r>
              <a:rPr lang="nl-NL"/>
              <a:t>Klik om de stijl te bewerken</a:t>
            </a:r>
          </a:p>
        </p:txBody>
      </p:sp>
      <p:sp>
        <p:nvSpPr>
          <p:cNvPr id="3" name="Tijdelijke aanduiding voor afbeelding 2"/>
          <p:cNvSpPr>
            <a:spLocks noGrp="1"/>
          </p:cNvSpPr>
          <p:nvPr>
            <p:ph type="pic" idx="1"/>
          </p:nvPr>
        </p:nvSpPr>
        <p:spPr>
          <a:xfrm>
            <a:off x="1792166"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1792166"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nl-NL"/>
              <a:t>Tekststijl van het model bewerken</a:t>
            </a:r>
          </a:p>
        </p:txBody>
      </p:sp>
      <p:sp>
        <p:nvSpPr>
          <p:cNvPr id="5" name="Tijdelijke aanduiding voor voettekst 4"/>
          <p:cNvSpPr>
            <a:spLocks noGrp="1"/>
          </p:cNvSpPr>
          <p:nvPr>
            <p:ph type="ftr" sz="quarter" idx="10"/>
          </p:nvPr>
        </p:nvSpPr>
        <p:spPr>
          <a:xfrm>
            <a:off x="483578" y="6588126"/>
            <a:ext cx="1553310" cy="127856"/>
          </a:xfrm>
        </p:spPr>
        <p:txBody>
          <a:bodyPr/>
          <a:lstStyle>
            <a:lvl1pPr>
              <a:defRPr b="0" smtClean="0"/>
            </a:lvl1pPr>
          </a:lstStyle>
          <a:p>
            <a:r>
              <a:rPr lang="nl-NL"/>
              <a:t>Darmaandoeningen en seksualiteit</a:t>
            </a:r>
          </a:p>
        </p:txBody>
      </p:sp>
      <p:sp>
        <p:nvSpPr>
          <p:cNvPr id="6" name="Tijdelijke aanduiding voor dianummer 5"/>
          <p:cNvSpPr>
            <a:spLocks noGrp="1"/>
          </p:cNvSpPr>
          <p:nvPr>
            <p:ph type="sldNum" sz="quarter" idx="11"/>
          </p:nvPr>
        </p:nvSpPr>
        <p:spPr/>
        <p:txBody>
          <a:bodyPr/>
          <a:lstStyle>
            <a:lvl1pPr>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2069605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1.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alphaModFix amt="30000"/>
            <a:lum/>
          </a:blip>
          <a:srcRect/>
          <a:stretch>
            <a:fillRect l="-25000" r="-25000"/>
          </a:stretch>
        </a:blipFill>
        <a:effectLst/>
      </p:bgPr>
    </p:bg>
    <p:spTree>
      <p:nvGrpSpPr>
        <p:cNvPr id="1" name=""/>
        <p:cNvGrpSpPr/>
        <p:nvPr/>
      </p:nvGrpSpPr>
      <p:grpSpPr>
        <a:xfrm>
          <a:off x="0" y="0"/>
          <a:ext cx="0" cy="0"/>
          <a:chOff x="0" y="0"/>
          <a:chExt cx="0" cy="0"/>
        </a:xfrm>
      </p:grpSpPr>
      <p:pic>
        <p:nvPicPr>
          <p:cNvPr id="1026" name="Picture 43" descr="StAntonius_ziekenhuis_RGB"/>
          <p:cNvPicPr>
            <a:picLocks noChangeAspect="1" noChangeArrowheads="1"/>
          </p:cNvPicPr>
          <p:nvPr/>
        </p:nvPicPr>
        <p:blipFill>
          <a:blip r:embed="rId18" cstate="print">
            <a:extLst>
              <a:ext uri="{28A0092B-C50C-407E-A947-70E740481C1C}">
                <a14:useLocalDpi xmlns:a14="http://schemas.microsoft.com/office/drawing/2010/main" val="0"/>
              </a:ext>
            </a:extLst>
          </a:blip>
          <a:srcRect r="-2873" b="1567"/>
          <a:stretch>
            <a:fillRect/>
          </a:stretch>
        </p:blipFill>
        <p:spPr bwMode="auto">
          <a:xfrm>
            <a:off x="7517424" y="6259514"/>
            <a:ext cx="162657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41082" y="884239"/>
            <a:ext cx="8254511" cy="40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nl-NL" altLang="nl-NL"/>
              <a:t>Klik om het opmaakprofiel te bewerken</a:t>
            </a:r>
          </a:p>
        </p:txBody>
      </p:sp>
      <p:sp>
        <p:nvSpPr>
          <p:cNvPr id="1028" name="Rectangle 3"/>
          <p:cNvSpPr>
            <a:spLocks noGrp="1" noChangeArrowheads="1"/>
          </p:cNvSpPr>
          <p:nvPr>
            <p:ph type="body" idx="1"/>
          </p:nvPr>
        </p:nvSpPr>
        <p:spPr bwMode="auto">
          <a:xfrm>
            <a:off x="444012" y="1906589"/>
            <a:ext cx="8255977"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29" name="Rectangle 5"/>
          <p:cNvSpPr>
            <a:spLocks noGrp="1" noChangeArrowheads="1"/>
          </p:cNvSpPr>
          <p:nvPr>
            <p:ph type="ftr" sz="quarter" idx="3"/>
          </p:nvPr>
        </p:nvSpPr>
        <p:spPr bwMode="auto">
          <a:xfrm>
            <a:off x="483578" y="6588126"/>
            <a:ext cx="1670329" cy="12785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defRPr sz="831" b="1" smtClean="0">
                <a:solidFill>
                  <a:schemeClr val="hlink"/>
                </a:solidFill>
                <a:latin typeface="Arial" charset="0"/>
              </a:defRPr>
            </a:lvl1pPr>
          </a:lstStyle>
          <a:p>
            <a:r>
              <a:rPr lang="nl-NL"/>
              <a:t>Darmaandoeningen en seksualiteit</a:t>
            </a:r>
          </a:p>
        </p:txBody>
      </p:sp>
      <p:sp>
        <p:nvSpPr>
          <p:cNvPr id="1030" name="Rectangle 6"/>
          <p:cNvSpPr>
            <a:spLocks noGrp="1" noChangeArrowheads="1"/>
          </p:cNvSpPr>
          <p:nvPr>
            <p:ph type="sldNum" sz="quarter" idx="4"/>
          </p:nvPr>
        </p:nvSpPr>
        <p:spPr bwMode="auto">
          <a:xfrm>
            <a:off x="127223" y="6588126"/>
            <a:ext cx="193964" cy="12785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a:defRPr sz="831">
                <a:solidFill>
                  <a:schemeClr val="hlink"/>
                </a:solidFill>
              </a:defRPr>
            </a:lvl1pPr>
          </a:lstStyle>
          <a:p>
            <a:fld id="{C0DBE008-FEB1-4937-B5C1-0B3BE6A4FC02}" type="slidenum">
              <a:rPr lang="nl-NL" smtClean="0"/>
              <a:t>‹nr.›</a:t>
            </a:fld>
            <a:endParaRPr lang="nl-NL"/>
          </a:p>
        </p:txBody>
      </p:sp>
      <p:sp>
        <p:nvSpPr>
          <p:cNvPr id="1034" name="Freeform 10"/>
          <p:cNvSpPr>
            <a:spLocks/>
          </p:cNvSpPr>
          <p:nvPr/>
        </p:nvSpPr>
        <p:spPr bwMode="auto">
          <a:xfrm>
            <a:off x="186105" y="255589"/>
            <a:ext cx="8771792" cy="320675"/>
          </a:xfrm>
          <a:custGeom>
            <a:avLst/>
            <a:gdLst/>
            <a:ahLst/>
            <a:cxnLst>
              <a:cxn ang="0">
                <a:pos x="3232" y="109"/>
              </a:cxn>
              <a:cxn ang="0">
                <a:pos x="32" y="109"/>
              </a:cxn>
              <a:cxn ang="0">
                <a:pos x="0" y="77"/>
              </a:cxn>
              <a:cxn ang="0">
                <a:pos x="0" y="32"/>
              </a:cxn>
              <a:cxn ang="0">
                <a:pos x="32" y="0"/>
              </a:cxn>
              <a:cxn ang="0">
                <a:pos x="3200" y="0"/>
              </a:cxn>
              <a:cxn ang="0">
                <a:pos x="3232" y="32"/>
              </a:cxn>
              <a:cxn ang="0">
                <a:pos x="3232" y="109"/>
              </a:cxn>
            </a:cxnLst>
            <a:rect l="0" t="0" r="r" b="b"/>
            <a:pathLst>
              <a:path w="3232" h="109">
                <a:moveTo>
                  <a:pt x="3232" y="109"/>
                </a:moveTo>
                <a:cubicBezTo>
                  <a:pt x="32" y="109"/>
                  <a:pt x="32" y="109"/>
                  <a:pt x="32" y="109"/>
                </a:cubicBezTo>
                <a:cubicBezTo>
                  <a:pt x="14" y="109"/>
                  <a:pt x="0" y="94"/>
                  <a:pt x="0" y="77"/>
                </a:cubicBezTo>
                <a:cubicBezTo>
                  <a:pt x="0" y="32"/>
                  <a:pt x="0" y="32"/>
                  <a:pt x="0" y="32"/>
                </a:cubicBezTo>
                <a:cubicBezTo>
                  <a:pt x="0" y="14"/>
                  <a:pt x="14" y="0"/>
                  <a:pt x="32" y="0"/>
                </a:cubicBezTo>
                <a:cubicBezTo>
                  <a:pt x="3200" y="0"/>
                  <a:pt x="3200" y="0"/>
                  <a:pt x="3200" y="0"/>
                </a:cubicBezTo>
                <a:cubicBezTo>
                  <a:pt x="3217" y="0"/>
                  <a:pt x="3232" y="14"/>
                  <a:pt x="3232" y="32"/>
                </a:cubicBezTo>
                <a:lnTo>
                  <a:pt x="3232" y="109"/>
                </a:lnTo>
                <a:close/>
              </a:path>
            </a:pathLst>
          </a:custGeom>
          <a:solidFill>
            <a:schemeClr val="hlink"/>
          </a:solidFill>
          <a:ln w="9525">
            <a:noFill/>
            <a:round/>
            <a:headEnd/>
            <a:tailEnd/>
          </a:ln>
        </p:spPr>
        <p:txBody>
          <a:bodyPr/>
          <a:lstStyle/>
          <a:p>
            <a:pPr>
              <a:defRPr/>
            </a:pPr>
            <a:endParaRPr lang="nl-NL">
              <a:latin typeface="Arial" charset="0"/>
            </a:endParaRPr>
          </a:p>
        </p:txBody>
      </p:sp>
    </p:spTree>
    <p:extLst>
      <p:ext uri="{BB962C8B-B14F-4D97-AF65-F5344CB8AC3E}">
        <p14:creationId xmlns:p14="http://schemas.microsoft.com/office/powerpoint/2010/main" val="110850562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Lst>
  <p:hf sldNum="0" hdr="0" ftr="0" dt="0"/>
  <p:txStyles>
    <p:titleStyle>
      <a:lvl1pPr algn="l" rtl="0" eaLnBrk="1" fontAlgn="base" hangingPunct="1">
        <a:lnSpc>
          <a:spcPct val="95000"/>
        </a:lnSpc>
        <a:spcBef>
          <a:spcPct val="0"/>
        </a:spcBef>
        <a:spcAft>
          <a:spcPct val="0"/>
        </a:spcAft>
        <a:defRPr sz="2769" b="1">
          <a:solidFill>
            <a:schemeClr val="hlink"/>
          </a:solidFill>
          <a:latin typeface="+mj-lt"/>
          <a:ea typeface="+mj-ea"/>
          <a:cs typeface="+mj-cs"/>
        </a:defRPr>
      </a:lvl1pPr>
      <a:lvl2pPr algn="l" rtl="0" eaLnBrk="1" fontAlgn="base" hangingPunct="1">
        <a:lnSpc>
          <a:spcPct val="95000"/>
        </a:lnSpc>
        <a:spcBef>
          <a:spcPct val="0"/>
        </a:spcBef>
        <a:spcAft>
          <a:spcPct val="0"/>
        </a:spcAft>
        <a:defRPr sz="2769" b="1">
          <a:solidFill>
            <a:schemeClr val="hlink"/>
          </a:solidFill>
          <a:latin typeface="Arial" charset="0"/>
        </a:defRPr>
      </a:lvl2pPr>
      <a:lvl3pPr algn="l" rtl="0" eaLnBrk="1" fontAlgn="base" hangingPunct="1">
        <a:lnSpc>
          <a:spcPct val="95000"/>
        </a:lnSpc>
        <a:spcBef>
          <a:spcPct val="0"/>
        </a:spcBef>
        <a:spcAft>
          <a:spcPct val="0"/>
        </a:spcAft>
        <a:defRPr sz="2769" b="1">
          <a:solidFill>
            <a:schemeClr val="hlink"/>
          </a:solidFill>
          <a:latin typeface="Arial" charset="0"/>
        </a:defRPr>
      </a:lvl3pPr>
      <a:lvl4pPr algn="l" rtl="0" eaLnBrk="1" fontAlgn="base" hangingPunct="1">
        <a:lnSpc>
          <a:spcPct val="95000"/>
        </a:lnSpc>
        <a:spcBef>
          <a:spcPct val="0"/>
        </a:spcBef>
        <a:spcAft>
          <a:spcPct val="0"/>
        </a:spcAft>
        <a:defRPr sz="2769" b="1">
          <a:solidFill>
            <a:schemeClr val="hlink"/>
          </a:solidFill>
          <a:latin typeface="Arial" charset="0"/>
        </a:defRPr>
      </a:lvl4pPr>
      <a:lvl5pPr algn="l" rtl="0" eaLnBrk="1" fontAlgn="base" hangingPunct="1">
        <a:lnSpc>
          <a:spcPct val="95000"/>
        </a:lnSpc>
        <a:spcBef>
          <a:spcPct val="0"/>
        </a:spcBef>
        <a:spcAft>
          <a:spcPct val="0"/>
        </a:spcAft>
        <a:defRPr sz="2769" b="1">
          <a:solidFill>
            <a:schemeClr val="hlink"/>
          </a:solidFill>
          <a:latin typeface="Arial" charset="0"/>
        </a:defRPr>
      </a:lvl5pPr>
      <a:lvl6pPr marL="422041" algn="l" rtl="0" eaLnBrk="1" fontAlgn="base" hangingPunct="1">
        <a:lnSpc>
          <a:spcPct val="95000"/>
        </a:lnSpc>
        <a:spcBef>
          <a:spcPct val="0"/>
        </a:spcBef>
        <a:spcAft>
          <a:spcPct val="0"/>
        </a:spcAft>
        <a:defRPr sz="2769" b="1">
          <a:solidFill>
            <a:schemeClr val="hlink"/>
          </a:solidFill>
          <a:latin typeface="Arial" charset="0"/>
        </a:defRPr>
      </a:lvl6pPr>
      <a:lvl7pPr marL="844083" algn="l" rtl="0" eaLnBrk="1" fontAlgn="base" hangingPunct="1">
        <a:lnSpc>
          <a:spcPct val="95000"/>
        </a:lnSpc>
        <a:spcBef>
          <a:spcPct val="0"/>
        </a:spcBef>
        <a:spcAft>
          <a:spcPct val="0"/>
        </a:spcAft>
        <a:defRPr sz="2769" b="1">
          <a:solidFill>
            <a:schemeClr val="hlink"/>
          </a:solidFill>
          <a:latin typeface="Arial" charset="0"/>
        </a:defRPr>
      </a:lvl7pPr>
      <a:lvl8pPr marL="1266124" algn="l" rtl="0" eaLnBrk="1" fontAlgn="base" hangingPunct="1">
        <a:lnSpc>
          <a:spcPct val="95000"/>
        </a:lnSpc>
        <a:spcBef>
          <a:spcPct val="0"/>
        </a:spcBef>
        <a:spcAft>
          <a:spcPct val="0"/>
        </a:spcAft>
        <a:defRPr sz="2769" b="1">
          <a:solidFill>
            <a:schemeClr val="hlink"/>
          </a:solidFill>
          <a:latin typeface="Arial" charset="0"/>
        </a:defRPr>
      </a:lvl8pPr>
      <a:lvl9pPr marL="1688165" algn="l" rtl="0" eaLnBrk="1" fontAlgn="base" hangingPunct="1">
        <a:lnSpc>
          <a:spcPct val="95000"/>
        </a:lnSpc>
        <a:spcBef>
          <a:spcPct val="0"/>
        </a:spcBef>
        <a:spcAft>
          <a:spcPct val="0"/>
        </a:spcAft>
        <a:defRPr sz="2769" b="1">
          <a:solidFill>
            <a:schemeClr val="hlink"/>
          </a:solidFill>
          <a:latin typeface="Arial" charset="0"/>
        </a:defRPr>
      </a:lvl9pPr>
    </p:titleStyle>
    <p:bodyStyle>
      <a:lvl1pPr algn="l" rtl="0" eaLnBrk="1" fontAlgn="base" hangingPunct="1">
        <a:lnSpc>
          <a:spcPct val="110000"/>
        </a:lnSpc>
        <a:spcBef>
          <a:spcPct val="0"/>
        </a:spcBef>
        <a:spcAft>
          <a:spcPct val="30000"/>
        </a:spcAft>
        <a:defRPr sz="1846" b="1">
          <a:solidFill>
            <a:schemeClr val="tx1"/>
          </a:solidFill>
          <a:latin typeface="+mn-lt"/>
          <a:ea typeface="+mn-ea"/>
          <a:cs typeface="+mn-cs"/>
        </a:defRPr>
      </a:lvl1pPr>
      <a:lvl2pPr marL="244726" indent="-243260" algn="l" rtl="0" eaLnBrk="1" fontAlgn="base" hangingPunct="1">
        <a:lnSpc>
          <a:spcPts val="1939"/>
        </a:lnSpc>
        <a:spcBef>
          <a:spcPct val="0"/>
        </a:spcBef>
        <a:spcAft>
          <a:spcPct val="0"/>
        </a:spcAft>
        <a:buFont typeface="Arial" panose="020B0604020202020204" pitchFamily="34" charset="0"/>
        <a:buChar char="-"/>
        <a:defRPr>
          <a:solidFill>
            <a:schemeClr val="tx1"/>
          </a:solidFill>
          <a:latin typeface="+mn-lt"/>
        </a:defRPr>
      </a:lvl2pPr>
      <a:lvl3pPr marL="496778" indent="-250587" algn="l" rtl="0" eaLnBrk="1" fontAlgn="base" hangingPunct="1">
        <a:lnSpc>
          <a:spcPts val="1939"/>
        </a:lnSpc>
        <a:spcBef>
          <a:spcPct val="0"/>
        </a:spcBef>
        <a:spcAft>
          <a:spcPct val="0"/>
        </a:spcAft>
        <a:buChar char="•"/>
        <a:defRPr>
          <a:solidFill>
            <a:schemeClr val="tx1"/>
          </a:solidFill>
          <a:latin typeface="+mn-lt"/>
        </a:defRPr>
      </a:lvl3pPr>
      <a:lvl4pPr marL="748831" indent="-250587" algn="l" rtl="0" eaLnBrk="1" fontAlgn="base" hangingPunct="1">
        <a:lnSpc>
          <a:spcPts val="1939"/>
        </a:lnSpc>
        <a:spcBef>
          <a:spcPct val="0"/>
        </a:spcBef>
        <a:spcAft>
          <a:spcPct val="0"/>
        </a:spcAft>
        <a:buFont typeface="Arial" panose="020B0604020202020204" pitchFamily="34" charset="0"/>
        <a:buChar char="◦"/>
        <a:defRPr>
          <a:solidFill>
            <a:schemeClr val="tx1"/>
          </a:solidFill>
          <a:latin typeface="+mn-lt"/>
        </a:defRPr>
      </a:lvl4pPr>
      <a:lvl5pPr marL="993556" indent="-243260" algn="l" rtl="0" eaLnBrk="1" fontAlgn="base" hangingPunct="1">
        <a:lnSpc>
          <a:spcPts val="1939"/>
        </a:lnSpc>
        <a:spcBef>
          <a:spcPct val="0"/>
        </a:spcBef>
        <a:spcAft>
          <a:spcPct val="0"/>
        </a:spcAft>
        <a:buFont typeface="Arial" panose="020B0604020202020204" pitchFamily="34" charset="0"/>
        <a:buChar char="·"/>
        <a:defRPr>
          <a:solidFill>
            <a:schemeClr val="tx1"/>
          </a:solidFill>
          <a:latin typeface="+mn-lt"/>
        </a:defRPr>
      </a:lvl5pPr>
      <a:lvl6pPr marL="1415597" indent="-243260" algn="l" rtl="0" eaLnBrk="1" fontAlgn="base" hangingPunct="1">
        <a:lnSpc>
          <a:spcPts val="1939"/>
        </a:lnSpc>
        <a:spcBef>
          <a:spcPct val="0"/>
        </a:spcBef>
        <a:spcAft>
          <a:spcPct val="0"/>
        </a:spcAft>
        <a:buFont typeface="Arial" charset="0"/>
        <a:buChar char="·"/>
        <a:defRPr>
          <a:solidFill>
            <a:schemeClr val="tx1"/>
          </a:solidFill>
          <a:latin typeface="+mn-lt"/>
        </a:defRPr>
      </a:lvl6pPr>
      <a:lvl7pPr marL="1837638" indent="-243260" algn="l" rtl="0" eaLnBrk="1" fontAlgn="base" hangingPunct="1">
        <a:lnSpc>
          <a:spcPts val="1939"/>
        </a:lnSpc>
        <a:spcBef>
          <a:spcPct val="0"/>
        </a:spcBef>
        <a:spcAft>
          <a:spcPct val="0"/>
        </a:spcAft>
        <a:buFont typeface="Arial" charset="0"/>
        <a:buChar char="·"/>
        <a:defRPr>
          <a:solidFill>
            <a:schemeClr val="tx1"/>
          </a:solidFill>
          <a:latin typeface="+mn-lt"/>
        </a:defRPr>
      </a:lvl7pPr>
      <a:lvl8pPr marL="2259680" indent="-243260" algn="l" rtl="0" eaLnBrk="1" fontAlgn="base" hangingPunct="1">
        <a:lnSpc>
          <a:spcPts val="1939"/>
        </a:lnSpc>
        <a:spcBef>
          <a:spcPct val="0"/>
        </a:spcBef>
        <a:spcAft>
          <a:spcPct val="0"/>
        </a:spcAft>
        <a:buFont typeface="Arial" charset="0"/>
        <a:buChar char="·"/>
        <a:defRPr>
          <a:solidFill>
            <a:schemeClr val="tx1"/>
          </a:solidFill>
          <a:latin typeface="+mn-lt"/>
        </a:defRPr>
      </a:lvl8pPr>
      <a:lvl9pPr marL="2681721" indent="-243260" algn="l" rtl="0" eaLnBrk="1" fontAlgn="base" hangingPunct="1">
        <a:lnSpc>
          <a:spcPts val="1939"/>
        </a:lnSpc>
        <a:spcBef>
          <a:spcPct val="0"/>
        </a:spcBef>
        <a:spcAft>
          <a:spcPct val="0"/>
        </a:spcAft>
        <a:buFont typeface="Arial" charset="0"/>
        <a:buChar char="·"/>
        <a:defRPr>
          <a:solidFill>
            <a:schemeClr val="tx1"/>
          </a:solidFill>
          <a:latin typeface="+mn-lt"/>
        </a:defRPr>
      </a:lvl9pPr>
    </p:bodyStyle>
    <p:otherStyle>
      <a:defPPr>
        <a:defRPr lang="nl-NL"/>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alphaModFix amt="30000"/>
            <a:lum/>
          </a:blip>
          <a:srcRect/>
          <a:stretch>
            <a:fillRect l="-25000" r="-25000"/>
          </a:stretch>
        </a:blipFill>
        <a:effectLst/>
      </p:bgPr>
    </p:bg>
    <p:spTree>
      <p:nvGrpSpPr>
        <p:cNvPr id="1" name=""/>
        <p:cNvGrpSpPr/>
        <p:nvPr/>
      </p:nvGrpSpPr>
      <p:grpSpPr>
        <a:xfrm>
          <a:off x="0" y="0"/>
          <a:ext cx="0" cy="0"/>
          <a:chOff x="0" y="0"/>
          <a:chExt cx="0" cy="0"/>
        </a:xfrm>
      </p:grpSpPr>
      <p:pic>
        <p:nvPicPr>
          <p:cNvPr id="1026" name="Picture 43" descr="StAntonius_ziekenhuis_RGB"/>
          <p:cNvPicPr>
            <a:picLocks noChangeAspect="1" noChangeArrowheads="1"/>
          </p:cNvPicPr>
          <p:nvPr/>
        </p:nvPicPr>
        <p:blipFill>
          <a:blip r:embed="rId18" cstate="print">
            <a:extLst>
              <a:ext uri="{28A0092B-C50C-407E-A947-70E740481C1C}">
                <a14:useLocalDpi xmlns:a14="http://schemas.microsoft.com/office/drawing/2010/main" val="0"/>
              </a:ext>
            </a:extLst>
          </a:blip>
          <a:srcRect r="-2873" b="1567"/>
          <a:stretch>
            <a:fillRect/>
          </a:stretch>
        </p:blipFill>
        <p:spPr bwMode="auto">
          <a:xfrm>
            <a:off x="7517424" y="6259514"/>
            <a:ext cx="162657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41082" y="884239"/>
            <a:ext cx="8254511" cy="40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nl-NL" altLang="nl-NL"/>
              <a:t>Klik om het opmaakprofiel te bewerken</a:t>
            </a:r>
          </a:p>
        </p:txBody>
      </p:sp>
      <p:sp>
        <p:nvSpPr>
          <p:cNvPr id="1028" name="Rectangle 3"/>
          <p:cNvSpPr>
            <a:spLocks noGrp="1" noChangeArrowheads="1"/>
          </p:cNvSpPr>
          <p:nvPr>
            <p:ph type="body" idx="1"/>
          </p:nvPr>
        </p:nvSpPr>
        <p:spPr bwMode="auto">
          <a:xfrm>
            <a:off x="444012" y="1906589"/>
            <a:ext cx="8255977"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29" name="Rectangle 5"/>
          <p:cNvSpPr>
            <a:spLocks noGrp="1" noChangeArrowheads="1"/>
          </p:cNvSpPr>
          <p:nvPr>
            <p:ph type="ftr" sz="quarter" idx="3"/>
          </p:nvPr>
        </p:nvSpPr>
        <p:spPr bwMode="auto">
          <a:xfrm>
            <a:off x="483578" y="6588126"/>
            <a:ext cx="1670329" cy="12785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defRPr sz="831" b="1" smtClean="0">
                <a:solidFill>
                  <a:schemeClr val="hlink"/>
                </a:solidFill>
                <a:latin typeface="Arial" charset="0"/>
              </a:defRPr>
            </a:lvl1pPr>
          </a:lstStyle>
          <a:p>
            <a:r>
              <a:rPr lang="nl-NL"/>
              <a:t>Darmaandoeningen en seksualiteit</a:t>
            </a:r>
          </a:p>
        </p:txBody>
      </p:sp>
      <p:sp>
        <p:nvSpPr>
          <p:cNvPr id="1030" name="Rectangle 6"/>
          <p:cNvSpPr>
            <a:spLocks noGrp="1" noChangeArrowheads="1"/>
          </p:cNvSpPr>
          <p:nvPr>
            <p:ph type="sldNum" sz="quarter" idx="4"/>
          </p:nvPr>
        </p:nvSpPr>
        <p:spPr bwMode="auto">
          <a:xfrm>
            <a:off x="127223" y="6588126"/>
            <a:ext cx="193964" cy="12785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a:defRPr sz="831">
                <a:solidFill>
                  <a:schemeClr val="hlink"/>
                </a:solidFill>
              </a:defRPr>
            </a:lvl1pPr>
          </a:lstStyle>
          <a:p>
            <a:fld id="{C0DBE008-FEB1-4937-B5C1-0B3BE6A4FC02}" type="slidenum">
              <a:rPr lang="nl-NL" smtClean="0"/>
              <a:t>‹nr.›</a:t>
            </a:fld>
            <a:endParaRPr lang="nl-NL"/>
          </a:p>
        </p:txBody>
      </p:sp>
      <p:sp>
        <p:nvSpPr>
          <p:cNvPr id="1034" name="Freeform 10"/>
          <p:cNvSpPr>
            <a:spLocks/>
          </p:cNvSpPr>
          <p:nvPr/>
        </p:nvSpPr>
        <p:spPr bwMode="auto">
          <a:xfrm>
            <a:off x="186105" y="255589"/>
            <a:ext cx="8771792" cy="320675"/>
          </a:xfrm>
          <a:custGeom>
            <a:avLst/>
            <a:gdLst/>
            <a:ahLst/>
            <a:cxnLst>
              <a:cxn ang="0">
                <a:pos x="3232" y="109"/>
              </a:cxn>
              <a:cxn ang="0">
                <a:pos x="32" y="109"/>
              </a:cxn>
              <a:cxn ang="0">
                <a:pos x="0" y="77"/>
              </a:cxn>
              <a:cxn ang="0">
                <a:pos x="0" y="32"/>
              </a:cxn>
              <a:cxn ang="0">
                <a:pos x="32" y="0"/>
              </a:cxn>
              <a:cxn ang="0">
                <a:pos x="3200" y="0"/>
              </a:cxn>
              <a:cxn ang="0">
                <a:pos x="3232" y="32"/>
              </a:cxn>
              <a:cxn ang="0">
                <a:pos x="3232" y="109"/>
              </a:cxn>
            </a:cxnLst>
            <a:rect l="0" t="0" r="r" b="b"/>
            <a:pathLst>
              <a:path w="3232" h="109">
                <a:moveTo>
                  <a:pt x="3232" y="109"/>
                </a:moveTo>
                <a:cubicBezTo>
                  <a:pt x="32" y="109"/>
                  <a:pt x="32" y="109"/>
                  <a:pt x="32" y="109"/>
                </a:cubicBezTo>
                <a:cubicBezTo>
                  <a:pt x="14" y="109"/>
                  <a:pt x="0" y="94"/>
                  <a:pt x="0" y="77"/>
                </a:cubicBezTo>
                <a:cubicBezTo>
                  <a:pt x="0" y="32"/>
                  <a:pt x="0" y="32"/>
                  <a:pt x="0" y="32"/>
                </a:cubicBezTo>
                <a:cubicBezTo>
                  <a:pt x="0" y="14"/>
                  <a:pt x="14" y="0"/>
                  <a:pt x="32" y="0"/>
                </a:cubicBezTo>
                <a:cubicBezTo>
                  <a:pt x="3200" y="0"/>
                  <a:pt x="3200" y="0"/>
                  <a:pt x="3200" y="0"/>
                </a:cubicBezTo>
                <a:cubicBezTo>
                  <a:pt x="3217" y="0"/>
                  <a:pt x="3232" y="14"/>
                  <a:pt x="3232" y="32"/>
                </a:cubicBezTo>
                <a:lnTo>
                  <a:pt x="3232" y="109"/>
                </a:lnTo>
                <a:close/>
              </a:path>
            </a:pathLst>
          </a:custGeom>
          <a:solidFill>
            <a:schemeClr val="hlink"/>
          </a:solidFill>
          <a:ln w="9525">
            <a:noFill/>
            <a:round/>
            <a:headEnd/>
            <a:tailEnd/>
          </a:ln>
        </p:spPr>
        <p:txBody>
          <a:bodyPr/>
          <a:lstStyle/>
          <a:p>
            <a:pPr>
              <a:defRPr/>
            </a:pPr>
            <a:endParaRPr lang="nl-NL" sz="1477">
              <a:latin typeface="Arial" charset="0"/>
            </a:endParaRPr>
          </a:p>
        </p:txBody>
      </p:sp>
    </p:spTree>
    <p:extLst>
      <p:ext uri="{BB962C8B-B14F-4D97-AF65-F5344CB8AC3E}">
        <p14:creationId xmlns:p14="http://schemas.microsoft.com/office/powerpoint/2010/main" val="317252529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Lst>
  <p:hf sldNum="0" hdr="0" ftr="0" dt="0"/>
  <p:txStyles>
    <p:titleStyle>
      <a:lvl1pPr algn="l" rtl="0" eaLnBrk="1" fontAlgn="base" hangingPunct="1">
        <a:lnSpc>
          <a:spcPct val="95000"/>
        </a:lnSpc>
        <a:spcBef>
          <a:spcPct val="0"/>
        </a:spcBef>
        <a:spcAft>
          <a:spcPct val="0"/>
        </a:spcAft>
        <a:defRPr sz="2769" b="1">
          <a:solidFill>
            <a:schemeClr val="hlink"/>
          </a:solidFill>
          <a:latin typeface="+mj-lt"/>
          <a:ea typeface="+mj-ea"/>
          <a:cs typeface="+mj-cs"/>
        </a:defRPr>
      </a:lvl1pPr>
      <a:lvl2pPr algn="l" rtl="0" eaLnBrk="1" fontAlgn="base" hangingPunct="1">
        <a:lnSpc>
          <a:spcPct val="95000"/>
        </a:lnSpc>
        <a:spcBef>
          <a:spcPct val="0"/>
        </a:spcBef>
        <a:spcAft>
          <a:spcPct val="0"/>
        </a:spcAft>
        <a:defRPr sz="2769" b="1">
          <a:solidFill>
            <a:schemeClr val="hlink"/>
          </a:solidFill>
          <a:latin typeface="Arial" charset="0"/>
        </a:defRPr>
      </a:lvl2pPr>
      <a:lvl3pPr algn="l" rtl="0" eaLnBrk="1" fontAlgn="base" hangingPunct="1">
        <a:lnSpc>
          <a:spcPct val="95000"/>
        </a:lnSpc>
        <a:spcBef>
          <a:spcPct val="0"/>
        </a:spcBef>
        <a:spcAft>
          <a:spcPct val="0"/>
        </a:spcAft>
        <a:defRPr sz="2769" b="1">
          <a:solidFill>
            <a:schemeClr val="hlink"/>
          </a:solidFill>
          <a:latin typeface="Arial" charset="0"/>
        </a:defRPr>
      </a:lvl3pPr>
      <a:lvl4pPr algn="l" rtl="0" eaLnBrk="1" fontAlgn="base" hangingPunct="1">
        <a:lnSpc>
          <a:spcPct val="95000"/>
        </a:lnSpc>
        <a:spcBef>
          <a:spcPct val="0"/>
        </a:spcBef>
        <a:spcAft>
          <a:spcPct val="0"/>
        </a:spcAft>
        <a:defRPr sz="2769" b="1">
          <a:solidFill>
            <a:schemeClr val="hlink"/>
          </a:solidFill>
          <a:latin typeface="Arial" charset="0"/>
        </a:defRPr>
      </a:lvl4pPr>
      <a:lvl5pPr algn="l" rtl="0" eaLnBrk="1" fontAlgn="base" hangingPunct="1">
        <a:lnSpc>
          <a:spcPct val="95000"/>
        </a:lnSpc>
        <a:spcBef>
          <a:spcPct val="0"/>
        </a:spcBef>
        <a:spcAft>
          <a:spcPct val="0"/>
        </a:spcAft>
        <a:defRPr sz="2769" b="1">
          <a:solidFill>
            <a:schemeClr val="hlink"/>
          </a:solidFill>
          <a:latin typeface="Arial" charset="0"/>
        </a:defRPr>
      </a:lvl5pPr>
      <a:lvl6pPr marL="422041" algn="l" rtl="0" eaLnBrk="1" fontAlgn="base" hangingPunct="1">
        <a:lnSpc>
          <a:spcPct val="95000"/>
        </a:lnSpc>
        <a:spcBef>
          <a:spcPct val="0"/>
        </a:spcBef>
        <a:spcAft>
          <a:spcPct val="0"/>
        </a:spcAft>
        <a:defRPr sz="2769" b="1">
          <a:solidFill>
            <a:schemeClr val="hlink"/>
          </a:solidFill>
          <a:latin typeface="Arial" charset="0"/>
        </a:defRPr>
      </a:lvl6pPr>
      <a:lvl7pPr marL="844083" algn="l" rtl="0" eaLnBrk="1" fontAlgn="base" hangingPunct="1">
        <a:lnSpc>
          <a:spcPct val="95000"/>
        </a:lnSpc>
        <a:spcBef>
          <a:spcPct val="0"/>
        </a:spcBef>
        <a:spcAft>
          <a:spcPct val="0"/>
        </a:spcAft>
        <a:defRPr sz="2769" b="1">
          <a:solidFill>
            <a:schemeClr val="hlink"/>
          </a:solidFill>
          <a:latin typeface="Arial" charset="0"/>
        </a:defRPr>
      </a:lvl7pPr>
      <a:lvl8pPr marL="1266124" algn="l" rtl="0" eaLnBrk="1" fontAlgn="base" hangingPunct="1">
        <a:lnSpc>
          <a:spcPct val="95000"/>
        </a:lnSpc>
        <a:spcBef>
          <a:spcPct val="0"/>
        </a:spcBef>
        <a:spcAft>
          <a:spcPct val="0"/>
        </a:spcAft>
        <a:defRPr sz="2769" b="1">
          <a:solidFill>
            <a:schemeClr val="hlink"/>
          </a:solidFill>
          <a:latin typeface="Arial" charset="0"/>
        </a:defRPr>
      </a:lvl8pPr>
      <a:lvl9pPr marL="1688165" algn="l" rtl="0" eaLnBrk="1" fontAlgn="base" hangingPunct="1">
        <a:lnSpc>
          <a:spcPct val="95000"/>
        </a:lnSpc>
        <a:spcBef>
          <a:spcPct val="0"/>
        </a:spcBef>
        <a:spcAft>
          <a:spcPct val="0"/>
        </a:spcAft>
        <a:defRPr sz="2769" b="1">
          <a:solidFill>
            <a:schemeClr val="hlink"/>
          </a:solidFill>
          <a:latin typeface="Arial" charset="0"/>
        </a:defRPr>
      </a:lvl9pPr>
    </p:titleStyle>
    <p:bodyStyle>
      <a:lvl1pPr algn="l" rtl="0" eaLnBrk="1" fontAlgn="base" hangingPunct="1">
        <a:lnSpc>
          <a:spcPct val="110000"/>
        </a:lnSpc>
        <a:spcBef>
          <a:spcPct val="0"/>
        </a:spcBef>
        <a:spcAft>
          <a:spcPct val="30000"/>
        </a:spcAft>
        <a:defRPr sz="1846" b="1">
          <a:solidFill>
            <a:schemeClr val="tx1"/>
          </a:solidFill>
          <a:latin typeface="+mn-lt"/>
          <a:ea typeface="+mn-ea"/>
          <a:cs typeface="+mn-cs"/>
        </a:defRPr>
      </a:lvl1pPr>
      <a:lvl2pPr marL="244726" indent="-243260" algn="l" rtl="0" eaLnBrk="1" fontAlgn="base" hangingPunct="1">
        <a:lnSpc>
          <a:spcPts val="1939"/>
        </a:lnSpc>
        <a:spcBef>
          <a:spcPct val="0"/>
        </a:spcBef>
        <a:spcAft>
          <a:spcPct val="0"/>
        </a:spcAft>
        <a:buFont typeface="Arial" panose="020B0604020202020204" pitchFamily="34" charset="0"/>
        <a:buChar char="-"/>
        <a:defRPr>
          <a:solidFill>
            <a:schemeClr val="tx1"/>
          </a:solidFill>
          <a:latin typeface="+mn-lt"/>
        </a:defRPr>
      </a:lvl2pPr>
      <a:lvl3pPr marL="496778" indent="-250587" algn="l" rtl="0" eaLnBrk="1" fontAlgn="base" hangingPunct="1">
        <a:lnSpc>
          <a:spcPts val="1939"/>
        </a:lnSpc>
        <a:spcBef>
          <a:spcPct val="0"/>
        </a:spcBef>
        <a:spcAft>
          <a:spcPct val="0"/>
        </a:spcAft>
        <a:buChar char="•"/>
        <a:defRPr>
          <a:solidFill>
            <a:schemeClr val="tx1"/>
          </a:solidFill>
          <a:latin typeface="+mn-lt"/>
        </a:defRPr>
      </a:lvl3pPr>
      <a:lvl4pPr marL="748831" indent="-250587" algn="l" rtl="0" eaLnBrk="1" fontAlgn="base" hangingPunct="1">
        <a:lnSpc>
          <a:spcPts val="1939"/>
        </a:lnSpc>
        <a:spcBef>
          <a:spcPct val="0"/>
        </a:spcBef>
        <a:spcAft>
          <a:spcPct val="0"/>
        </a:spcAft>
        <a:buFont typeface="Arial" panose="020B0604020202020204" pitchFamily="34" charset="0"/>
        <a:buChar char="◦"/>
        <a:defRPr>
          <a:solidFill>
            <a:schemeClr val="tx1"/>
          </a:solidFill>
          <a:latin typeface="+mn-lt"/>
        </a:defRPr>
      </a:lvl4pPr>
      <a:lvl5pPr marL="993556" indent="-243260" algn="l" rtl="0" eaLnBrk="1" fontAlgn="base" hangingPunct="1">
        <a:lnSpc>
          <a:spcPts val="1939"/>
        </a:lnSpc>
        <a:spcBef>
          <a:spcPct val="0"/>
        </a:spcBef>
        <a:spcAft>
          <a:spcPct val="0"/>
        </a:spcAft>
        <a:buFont typeface="Arial" panose="020B0604020202020204" pitchFamily="34" charset="0"/>
        <a:buChar char="·"/>
        <a:defRPr>
          <a:solidFill>
            <a:schemeClr val="tx1"/>
          </a:solidFill>
          <a:latin typeface="+mn-lt"/>
        </a:defRPr>
      </a:lvl5pPr>
      <a:lvl6pPr marL="1415597" indent="-243260" algn="l" rtl="0" eaLnBrk="1" fontAlgn="base" hangingPunct="1">
        <a:lnSpc>
          <a:spcPts val="1939"/>
        </a:lnSpc>
        <a:spcBef>
          <a:spcPct val="0"/>
        </a:spcBef>
        <a:spcAft>
          <a:spcPct val="0"/>
        </a:spcAft>
        <a:buFont typeface="Arial" charset="0"/>
        <a:buChar char="·"/>
        <a:defRPr>
          <a:solidFill>
            <a:schemeClr val="tx1"/>
          </a:solidFill>
          <a:latin typeface="+mn-lt"/>
        </a:defRPr>
      </a:lvl6pPr>
      <a:lvl7pPr marL="1837638" indent="-243260" algn="l" rtl="0" eaLnBrk="1" fontAlgn="base" hangingPunct="1">
        <a:lnSpc>
          <a:spcPts val="1939"/>
        </a:lnSpc>
        <a:spcBef>
          <a:spcPct val="0"/>
        </a:spcBef>
        <a:spcAft>
          <a:spcPct val="0"/>
        </a:spcAft>
        <a:buFont typeface="Arial" charset="0"/>
        <a:buChar char="·"/>
        <a:defRPr>
          <a:solidFill>
            <a:schemeClr val="tx1"/>
          </a:solidFill>
          <a:latin typeface="+mn-lt"/>
        </a:defRPr>
      </a:lvl7pPr>
      <a:lvl8pPr marL="2259680" indent="-243260" algn="l" rtl="0" eaLnBrk="1" fontAlgn="base" hangingPunct="1">
        <a:lnSpc>
          <a:spcPts val="1939"/>
        </a:lnSpc>
        <a:spcBef>
          <a:spcPct val="0"/>
        </a:spcBef>
        <a:spcAft>
          <a:spcPct val="0"/>
        </a:spcAft>
        <a:buFont typeface="Arial" charset="0"/>
        <a:buChar char="·"/>
        <a:defRPr>
          <a:solidFill>
            <a:schemeClr val="tx1"/>
          </a:solidFill>
          <a:latin typeface="+mn-lt"/>
        </a:defRPr>
      </a:lvl8pPr>
      <a:lvl9pPr marL="2681721" indent="-243260" algn="l" rtl="0" eaLnBrk="1" fontAlgn="base" hangingPunct="1">
        <a:lnSpc>
          <a:spcPts val="1939"/>
        </a:lnSpc>
        <a:spcBef>
          <a:spcPct val="0"/>
        </a:spcBef>
        <a:spcAft>
          <a:spcPct val="0"/>
        </a:spcAft>
        <a:buFont typeface="Arial" charset="0"/>
        <a:buChar char="·"/>
        <a:defRPr>
          <a:solidFill>
            <a:schemeClr val="tx1"/>
          </a:solidFill>
          <a:latin typeface="+mn-lt"/>
        </a:defRPr>
      </a:lvl9pPr>
    </p:bodyStyle>
    <p:otherStyle>
      <a:defPPr>
        <a:defRPr lang="nl-NL"/>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30000"/>
            <a:lum/>
          </a:blip>
          <a:srcRect/>
          <a:stretch>
            <a:fillRect l="-25000" r="-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DB8ED8-6DD5-4D92-A4C7-6976C29A909E}" type="datetime1">
              <a:rPr lang="en-US" smtClean="0"/>
              <a:t>4/11/2026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Darmaandoeningen en seksualiteit</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DBE008-FEB1-4937-B5C1-0B3BE6A4FC02}" type="slidenum">
              <a:rPr lang="nl-NL" smtClean="0"/>
              <a:t>‹nr.›</a:t>
            </a:fld>
            <a:endParaRPr lang="nl-NL"/>
          </a:p>
        </p:txBody>
      </p:sp>
    </p:spTree>
    <p:extLst>
      <p:ext uri="{BB962C8B-B14F-4D97-AF65-F5344CB8AC3E}">
        <p14:creationId xmlns:p14="http://schemas.microsoft.com/office/powerpoint/2010/main" val="3697485505"/>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1.bin"/><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morethanyourbag.com/" TargetMode="Externa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hyperlink" Target="http://www.nvvs-info/" TargetMode="External"/><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2.xml"/><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hyperlink" Target="https://www.crohn-colitis.nl/wpcontent/uploads/2023/07/Colitis-zusjes.pdf" TargetMode="External"/><Relationship Id="rId2" Type="http://schemas.openxmlformats.org/officeDocument/2006/relationships/hyperlink" Target="https://www.crohn-colitis.nl/leven-met/relaties-en-seksualiteit/" TargetMode="External"/><Relationship Id="rId1" Type="http://schemas.openxmlformats.org/officeDocument/2006/relationships/slideLayout" Target="../slideLayouts/slideLayout32.xml"/><Relationship Id="rId4" Type="http://schemas.openxmlformats.org/officeDocument/2006/relationships/hyperlink" Target="https://www.crohn-colitis.nl/over-crohn-colitis/inflammatory-bowel-disease-ib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dirty="0"/>
              <a:t>IBD en Seksuele Gezondheid</a:t>
            </a:r>
          </a:p>
        </p:txBody>
      </p:sp>
      <p:sp>
        <p:nvSpPr>
          <p:cNvPr id="5" name="Ondertitel 4"/>
          <p:cNvSpPr>
            <a:spLocks noGrp="1"/>
          </p:cNvSpPr>
          <p:nvPr>
            <p:ph type="subTitle" idx="1"/>
          </p:nvPr>
        </p:nvSpPr>
        <p:spPr/>
        <p:txBody>
          <a:bodyPr>
            <a:normAutofit/>
          </a:bodyPr>
          <a:lstStyle/>
          <a:p>
            <a:r>
              <a:rPr lang="nl-NL" dirty="0"/>
              <a:t>Anneke van Loevesijn</a:t>
            </a:r>
          </a:p>
          <a:p>
            <a:r>
              <a:rPr lang="nl-NL" sz="2000" dirty="0"/>
              <a:t>arts-seksuoloog NVVS</a:t>
            </a:r>
          </a:p>
        </p:txBody>
      </p:sp>
    </p:spTree>
    <p:extLst>
      <p:ext uri="{BB962C8B-B14F-4D97-AF65-F5344CB8AC3E}">
        <p14:creationId xmlns:p14="http://schemas.microsoft.com/office/powerpoint/2010/main" val="505491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03BBF-8876-33D9-AA26-769391188B7D}"/>
              </a:ext>
            </a:extLst>
          </p:cNvPr>
          <p:cNvSpPr>
            <a:spLocks noGrp="1"/>
          </p:cNvSpPr>
          <p:nvPr>
            <p:ph type="title"/>
          </p:nvPr>
        </p:nvSpPr>
        <p:spPr/>
        <p:txBody>
          <a:bodyPr/>
          <a:lstStyle/>
          <a:p>
            <a:r>
              <a:rPr lang="nl-NL" dirty="0"/>
              <a:t>Vraag aan u….	</a:t>
            </a:r>
          </a:p>
        </p:txBody>
      </p:sp>
      <p:sp>
        <p:nvSpPr>
          <p:cNvPr id="3" name="Tijdelijke aanduiding voor inhoud 2">
            <a:extLst>
              <a:ext uri="{FF2B5EF4-FFF2-40B4-BE49-F238E27FC236}">
                <a16:creationId xmlns:a16="http://schemas.microsoft.com/office/drawing/2014/main" id="{8EEC3E8D-8575-C6ED-CAEA-3E79B7A24EFB}"/>
              </a:ext>
            </a:extLst>
          </p:cNvPr>
          <p:cNvSpPr>
            <a:spLocks noGrp="1"/>
          </p:cNvSpPr>
          <p:nvPr>
            <p:ph idx="1"/>
          </p:nvPr>
        </p:nvSpPr>
        <p:spPr/>
        <p:txBody>
          <a:bodyPr>
            <a:normAutofit/>
          </a:bodyPr>
          <a:lstStyle/>
          <a:p>
            <a:r>
              <a:rPr lang="nl-NL" dirty="0"/>
              <a:t>Heeft uw hulpverlener u ooit iets gevraagd over (veranderingen op gebied van) seksualiteit?</a:t>
            </a:r>
          </a:p>
          <a:p>
            <a:pPr lvl="1"/>
            <a:r>
              <a:rPr lang="nl-NL" dirty="0"/>
              <a:t>Rood is nee</a:t>
            </a:r>
          </a:p>
          <a:p>
            <a:pPr lvl="1"/>
            <a:r>
              <a:rPr lang="nl-NL" dirty="0"/>
              <a:t>Groen is ja</a:t>
            </a:r>
          </a:p>
          <a:p>
            <a:r>
              <a:rPr lang="nl-NL" dirty="0"/>
              <a:t>Rood:</a:t>
            </a:r>
          </a:p>
          <a:p>
            <a:r>
              <a:rPr lang="nl-NL" dirty="0"/>
              <a:t>Wat vindt u daar van?</a:t>
            </a:r>
          </a:p>
          <a:p>
            <a:endParaRPr lang="nl-NL" dirty="0"/>
          </a:p>
          <a:p>
            <a:r>
              <a:rPr lang="nl-NL" dirty="0"/>
              <a:t>Groen:</a:t>
            </a:r>
            <a:br>
              <a:rPr lang="nl-NL" dirty="0"/>
            </a:br>
            <a:r>
              <a:rPr lang="nl-NL" dirty="0"/>
              <a:t>Wat vindt u daar van?</a:t>
            </a:r>
          </a:p>
        </p:txBody>
      </p:sp>
    </p:spTree>
    <p:extLst>
      <p:ext uri="{BB962C8B-B14F-4D97-AF65-F5344CB8AC3E}">
        <p14:creationId xmlns:p14="http://schemas.microsoft.com/office/powerpoint/2010/main" val="1972722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0F8D4-FA4F-7399-2CE9-FE61515873F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E717AF12-8438-724A-2D43-58D93D0B5F0B}"/>
              </a:ext>
            </a:extLst>
          </p:cNvPr>
          <p:cNvSpPr>
            <a:spLocks noGrp="1"/>
          </p:cNvSpPr>
          <p:nvPr>
            <p:ph idx="1"/>
          </p:nvPr>
        </p:nvSpPr>
        <p:spPr/>
        <p:txBody>
          <a:bodyPr/>
          <a:lstStyle/>
          <a:p>
            <a:r>
              <a:rPr lang="nl-NL" dirty="0"/>
              <a:t>Als u weet dat 64% van de IBD patienten vragen heeft over of problemen ervaart op gebied van seksualiteit, hoe vindt u dat dan nu?</a:t>
            </a:r>
          </a:p>
          <a:p>
            <a:r>
              <a:rPr lang="nl-NL" dirty="0"/>
              <a:t>Rood = prima</a:t>
            </a:r>
          </a:p>
          <a:p>
            <a:r>
              <a:rPr lang="nl-NL" dirty="0"/>
              <a:t>Groen= opmerkelijk</a:t>
            </a:r>
          </a:p>
          <a:p>
            <a:endParaRPr lang="nl-NL" dirty="0"/>
          </a:p>
          <a:p>
            <a:r>
              <a:rPr lang="nl-NL" dirty="0"/>
              <a:t>Toelichting?</a:t>
            </a:r>
            <a:br>
              <a:rPr lang="nl-NL" dirty="0"/>
            </a:br>
            <a:endParaRPr lang="nl-NL" dirty="0"/>
          </a:p>
          <a:p>
            <a:endParaRPr lang="nl-NL" dirty="0"/>
          </a:p>
        </p:txBody>
      </p:sp>
    </p:spTree>
    <p:extLst>
      <p:ext uri="{BB962C8B-B14F-4D97-AF65-F5344CB8AC3E}">
        <p14:creationId xmlns:p14="http://schemas.microsoft.com/office/powerpoint/2010/main" val="1887781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508ABC-8509-27DC-F565-66AE591ED934}"/>
              </a:ext>
            </a:extLst>
          </p:cNvPr>
          <p:cNvSpPr>
            <a:spLocks noGrp="1"/>
          </p:cNvSpPr>
          <p:nvPr>
            <p:ph type="title"/>
          </p:nvPr>
        </p:nvSpPr>
        <p:spPr/>
        <p:txBody>
          <a:bodyPr>
            <a:noAutofit/>
          </a:bodyPr>
          <a:lstStyle/>
          <a:p>
            <a:r>
              <a:rPr lang="nl-NL" sz="3600" dirty="0"/>
              <a:t>Met dank aan projectgroep van </a:t>
            </a:r>
            <a:r>
              <a:rPr lang="nl-NL" sz="3600" dirty="0" err="1"/>
              <a:t>Crohn</a:t>
            </a:r>
            <a:r>
              <a:rPr lang="nl-NL" sz="3600" dirty="0"/>
              <a:t> en Colitis.NL  (W. van Erp)</a:t>
            </a:r>
            <a:br>
              <a:rPr lang="nl-NL" sz="3600" dirty="0"/>
            </a:br>
            <a:endParaRPr lang="nl-NL" sz="3600" dirty="0"/>
          </a:p>
        </p:txBody>
      </p:sp>
      <p:sp>
        <p:nvSpPr>
          <p:cNvPr id="3" name="Tijdelijke aanduiding voor inhoud 2">
            <a:extLst>
              <a:ext uri="{FF2B5EF4-FFF2-40B4-BE49-F238E27FC236}">
                <a16:creationId xmlns:a16="http://schemas.microsoft.com/office/drawing/2014/main" id="{9090DC4C-622C-A216-F042-C4F6631151B4}"/>
              </a:ext>
            </a:extLst>
          </p:cNvPr>
          <p:cNvSpPr>
            <a:spLocks noGrp="1"/>
          </p:cNvSpPr>
          <p:nvPr>
            <p:ph idx="1"/>
          </p:nvPr>
        </p:nvSpPr>
        <p:spPr/>
        <p:txBody>
          <a:bodyPr/>
          <a:lstStyle/>
          <a:p>
            <a:r>
              <a:rPr lang="nl-NL" dirty="0"/>
              <a:t>Vragen die leven:</a:t>
            </a:r>
          </a:p>
          <a:p>
            <a:pPr fontAlgn="base"/>
            <a:r>
              <a:rPr lang="nl-NL" sz="2400" dirty="0">
                <a:solidFill>
                  <a:srgbClr val="000000"/>
                </a:solidFill>
                <a:effectLst/>
                <a:latin typeface="Calibri" panose="020F0502020204030204" pitchFamily="34" charset="0"/>
                <a:ea typeface="Times New Roman" panose="02020603050405020304" pitchFamily="18" charset="0"/>
              </a:rPr>
              <a:t>- wat vertel je je date/ partner over je ziekte? Vertel je meteen aan het begin iets of wanneer vertel je het?</a:t>
            </a:r>
            <a:endParaRPr lang="nl-NL" sz="2400" dirty="0">
              <a:effectLst/>
              <a:latin typeface="Times New Roman" panose="02020603050405020304" pitchFamily="18" charset="0"/>
              <a:ea typeface="Times New Roman" panose="02020603050405020304" pitchFamily="18" charset="0"/>
            </a:endParaRPr>
          </a:p>
          <a:p>
            <a:pPr fontAlgn="base"/>
            <a:r>
              <a:rPr lang="nl-NL" sz="2400" dirty="0">
                <a:solidFill>
                  <a:srgbClr val="000000"/>
                </a:solidFill>
                <a:effectLst/>
                <a:latin typeface="Calibri" panose="020F0502020204030204" pitchFamily="34" charset="0"/>
                <a:ea typeface="Times New Roman" panose="02020603050405020304" pitchFamily="18" charset="0"/>
              </a:rPr>
              <a:t>- intimiteit hoe mee omgaan</a:t>
            </a:r>
            <a:endParaRPr lang="nl-NL" sz="2400" dirty="0">
              <a:effectLst/>
              <a:latin typeface="Times New Roman" panose="02020603050405020304" pitchFamily="18" charset="0"/>
              <a:ea typeface="Times New Roman" panose="02020603050405020304" pitchFamily="18" charset="0"/>
            </a:endParaRPr>
          </a:p>
          <a:p>
            <a:pPr fontAlgn="base"/>
            <a:r>
              <a:rPr lang="nl-NL" sz="2400" dirty="0">
                <a:solidFill>
                  <a:srgbClr val="000000"/>
                </a:solidFill>
                <a:effectLst/>
                <a:latin typeface="Calibri" panose="020F0502020204030204" pitchFamily="34" charset="0"/>
                <a:ea typeface="Times New Roman" panose="02020603050405020304" pitchFamily="18" charset="0"/>
              </a:rPr>
              <a:t>- hoe geef je je eigen grenzen aan?</a:t>
            </a:r>
            <a:endParaRPr lang="nl-NL" sz="2400" dirty="0">
              <a:effectLst/>
              <a:latin typeface="Times New Roman" panose="02020603050405020304" pitchFamily="18" charset="0"/>
              <a:ea typeface="Times New Roman" panose="02020603050405020304" pitchFamily="18" charset="0"/>
            </a:endParaRPr>
          </a:p>
          <a:p>
            <a:pPr fontAlgn="base"/>
            <a:r>
              <a:rPr lang="nl-NL" sz="2400" dirty="0">
                <a:solidFill>
                  <a:srgbClr val="000000"/>
                </a:solidFill>
                <a:effectLst/>
                <a:latin typeface="Calibri" panose="020F0502020204030204" pitchFamily="34" charset="0"/>
                <a:ea typeface="Times New Roman" panose="02020603050405020304" pitchFamily="18" charset="0"/>
              </a:rPr>
              <a:t>- vermoeidheid / pijn van je ziekte, hoe ga je daarmee om?</a:t>
            </a:r>
            <a:endParaRPr lang="nl-NL" sz="2400" dirty="0">
              <a:effectLst/>
              <a:latin typeface="Times New Roman" panose="02020603050405020304" pitchFamily="18" charset="0"/>
              <a:ea typeface="Times New Roman" panose="02020603050405020304" pitchFamily="18" charset="0"/>
            </a:endParaRPr>
          </a:p>
          <a:p>
            <a:pPr fontAlgn="base"/>
            <a:r>
              <a:rPr lang="nl-NL" sz="2400" dirty="0">
                <a:solidFill>
                  <a:srgbClr val="000000"/>
                </a:solidFill>
                <a:effectLst/>
                <a:latin typeface="Calibri" panose="020F0502020204030204" pitchFamily="34" charset="0"/>
                <a:ea typeface="Times New Roman" panose="02020603050405020304" pitchFamily="18" charset="0"/>
              </a:rPr>
              <a:t>- schaamte / omgaan met je eigen lijf</a:t>
            </a:r>
            <a:endParaRPr lang="nl-NL" sz="2400" dirty="0">
              <a:effectLst/>
              <a:latin typeface="Times New Roman" panose="02020603050405020304" pitchFamily="18" charset="0"/>
              <a:ea typeface="Times New Roman" panose="02020603050405020304" pitchFamily="18" charset="0"/>
            </a:endParaRPr>
          </a:p>
          <a:p>
            <a:pPr fontAlgn="base"/>
            <a:r>
              <a:rPr lang="nl-NL" sz="2400" dirty="0">
                <a:solidFill>
                  <a:srgbClr val="000000"/>
                </a:solidFill>
                <a:effectLst/>
                <a:latin typeface="Calibri" panose="020F0502020204030204" pitchFamily="34" charset="0"/>
                <a:ea typeface="Times New Roman" panose="02020603050405020304" pitchFamily="18" charset="0"/>
              </a:rPr>
              <a:t>- hoe hou je het leuk tijdens een opvlamming?</a:t>
            </a:r>
            <a:endParaRPr lang="nl-NL" sz="2400" dirty="0">
              <a:effectLst/>
              <a:latin typeface="Times New Roman" panose="02020603050405020304" pitchFamily="18" charset="0"/>
              <a:ea typeface="Times New Roman" panose="02020603050405020304" pitchFamily="18" charset="0"/>
            </a:endParaRPr>
          </a:p>
          <a:p>
            <a:pPr fontAlgn="base"/>
            <a:r>
              <a:rPr lang="nl-NL" sz="2400" dirty="0">
                <a:solidFill>
                  <a:srgbClr val="000000"/>
                </a:solidFill>
                <a:effectLst/>
                <a:latin typeface="Calibri" panose="020F0502020204030204" pitchFamily="34" charset="0"/>
                <a:ea typeface="Times New Roman" panose="02020603050405020304" pitchFamily="18" charset="0"/>
              </a:rPr>
              <a:t>- hoe blijf je elkaar vinden op gebied van intimiteit?</a:t>
            </a:r>
            <a:endParaRPr lang="nl-NL" sz="2400" dirty="0">
              <a:effectLst/>
              <a:latin typeface="Times New Roman" panose="02020603050405020304" pitchFamily="18" charset="0"/>
              <a:ea typeface="Times New Roman" panose="02020603050405020304" pitchFamily="18" charset="0"/>
            </a:endParaRPr>
          </a:p>
          <a:p>
            <a:endParaRPr lang="nl-NL" dirty="0"/>
          </a:p>
        </p:txBody>
      </p:sp>
    </p:spTree>
    <p:extLst>
      <p:ext uri="{BB962C8B-B14F-4D97-AF65-F5344CB8AC3E}">
        <p14:creationId xmlns:p14="http://schemas.microsoft.com/office/powerpoint/2010/main" val="973964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6890E6-0C39-FC3B-3164-A2D54A7CAC4A}"/>
              </a:ext>
            </a:extLst>
          </p:cNvPr>
          <p:cNvSpPr>
            <a:spLocks noGrp="1"/>
          </p:cNvSpPr>
          <p:nvPr>
            <p:ph type="title"/>
          </p:nvPr>
        </p:nvSpPr>
        <p:spPr/>
        <p:txBody>
          <a:bodyPr/>
          <a:lstStyle/>
          <a:p>
            <a:r>
              <a:rPr lang="nl-NL" dirty="0"/>
              <a:t>Vraag aan u</a:t>
            </a:r>
          </a:p>
        </p:txBody>
      </p:sp>
      <p:sp>
        <p:nvSpPr>
          <p:cNvPr id="3" name="Tijdelijke aanduiding voor inhoud 2">
            <a:extLst>
              <a:ext uri="{FF2B5EF4-FFF2-40B4-BE49-F238E27FC236}">
                <a16:creationId xmlns:a16="http://schemas.microsoft.com/office/drawing/2014/main" id="{C5B21E9A-80D0-8CC5-7C0A-029FF1314DAA}"/>
              </a:ext>
            </a:extLst>
          </p:cNvPr>
          <p:cNvSpPr>
            <a:spLocks noGrp="1"/>
          </p:cNvSpPr>
          <p:nvPr>
            <p:ph idx="1"/>
          </p:nvPr>
        </p:nvSpPr>
        <p:spPr/>
        <p:txBody>
          <a:bodyPr/>
          <a:lstStyle/>
          <a:p>
            <a:r>
              <a:rPr lang="nl-NL" dirty="0"/>
              <a:t>Steek de groene kaart op als u nu een vraag heeft</a:t>
            </a:r>
          </a:p>
          <a:p>
            <a:r>
              <a:rPr lang="nl-NL" dirty="0"/>
              <a:t>Of gebruik de </a:t>
            </a:r>
            <a:r>
              <a:rPr lang="nl-NL" dirty="0" err="1"/>
              <a:t>mentimeter</a:t>
            </a:r>
            <a:r>
              <a:rPr lang="nl-NL" dirty="0"/>
              <a:t>.</a:t>
            </a:r>
          </a:p>
          <a:p>
            <a:endParaRPr lang="nl-NL" dirty="0"/>
          </a:p>
          <a:p>
            <a:r>
              <a:rPr lang="nl-NL" dirty="0"/>
              <a:t>En het mag ook tijdens de presentatie!</a:t>
            </a:r>
          </a:p>
        </p:txBody>
      </p:sp>
    </p:spTree>
    <p:extLst>
      <p:ext uri="{BB962C8B-B14F-4D97-AF65-F5344CB8AC3E}">
        <p14:creationId xmlns:p14="http://schemas.microsoft.com/office/powerpoint/2010/main" val="555032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p:cNvSpPr>
            <a:spLocks noGrp="1"/>
          </p:cNvSpPr>
          <p:nvPr>
            <p:ph type="body" sz="quarter" idx="10"/>
          </p:nvPr>
        </p:nvSpPr>
        <p:spPr/>
        <p:txBody>
          <a:bodyPr/>
          <a:lstStyle/>
          <a:p>
            <a:endParaRPr lang="nl-NL"/>
          </a:p>
        </p:txBody>
      </p:sp>
      <p:sp>
        <p:nvSpPr>
          <p:cNvPr id="10" name="Tijdelijke aanduiding voor tekst 9"/>
          <p:cNvSpPr>
            <a:spLocks noGrp="1"/>
          </p:cNvSpPr>
          <p:nvPr>
            <p:ph type="body" sz="quarter" idx="11"/>
          </p:nvPr>
        </p:nvSpPr>
        <p:spPr/>
        <p:txBody>
          <a:bodyPr>
            <a:normAutofit/>
          </a:bodyPr>
          <a:lstStyle/>
          <a:p>
            <a:r>
              <a:rPr lang="nl-NL" sz="2800" dirty="0"/>
              <a:t>Is er niemand zoals ik….?</a:t>
            </a:r>
          </a:p>
          <a:p>
            <a:endParaRPr lang="nl-NL" sz="2800" dirty="0"/>
          </a:p>
          <a:p>
            <a:r>
              <a:rPr lang="nl-NL" sz="2800" dirty="0"/>
              <a:t>Met vragen over seks….</a:t>
            </a:r>
          </a:p>
          <a:p>
            <a:endParaRPr lang="nl-NL" sz="2800" dirty="0"/>
          </a:p>
          <a:p>
            <a:r>
              <a:rPr lang="nl-NL" sz="1400" dirty="0"/>
              <a:t>Wanneer vertel ik het aan mijn verliefdheid of lief…</a:t>
            </a:r>
          </a:p>
          <a:p>
            <a:r>
              <a:rPr lang="nl-NL" sz="1400" dirty="0"/>
              <a:t>Waar komt die verminderde zin toch door…</a:t>
            </a:r>
          </a:p>
          <a:p>
            <a:r>
              <a:rPr lang="nl-NL" sz="1400" dirty="0"/>
              <a:t>Waarom doet mijn penis het niet meer…</a:t>
            </a:r>
          </a:p>
        </p:txBody>
      </p:sp>
      <p:pic>
        <p:nvPicPr>
          <p:cNvPr id="1026" name="Picture 2" descr="https://www.samentegeneenzaamheid.nl/sites/wte/files/styles/halve_breedte/public/beeld-eenzaamheid-coalitie-erbij.jpg?itok=NxOes743"/>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18160" r="18160"/>
          <a:stretch>
            <a:fillRect/>
          </a:stretch>
        </p:blipFill>
        <p:spPr/>
      </p:pic>
      <p:sp>
        <p:nvSpPr>
          <p:cNvPr id="2" name="Titel 1"/>
          <p:cNvSpPr>
            <a:spLocks noGrp="1"/>
          </p:cNvSpPr>
          <p:nvPr>
            <p:ph type="title" idx="4294967295"/>
          </p:nvPr>
        </p:nvSpPr>
        <p:spPr>
          <a:xfrm>
            <a:off x="0" y="274638"/>
            <a:ext cx="8229600" cy="1143000"/>
          </a:xfrm>
        </p:spPr>
        <p:txBody>
          <a:bodyPr/>
          <a:lstStyle/>
          <a:p>
            <a:r>
              <a:rPr lang="nl-NL" dirty="0"/>
              <a:t>	Patiënt</a:t>
            </a:r>
          </a:p>
        </p:txBody>
      </p:sp>
    </p:spTree>
    <p:extLst>
      <p:ext uri="{BB962C8B-B14F-4D97-AF65-F5344CB8AC3E}">
        <p14:creationId xmlns:p14="http://schemas.microsoft.com/office/powerpoint/2010/main" val="35205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endParaRPr lang="nl-NL"/>
          </a:p>
        </p:txBody>
      </p:sp>
      <p:sp>
        <p:nvSpPr>
          <p:cNvPr id="7" name="Tijdelijke aanduiding voor tekst 6"/>
          <p:cNvSpPr>
            <a:spLocks noGrp="1"/>
          </p:cNvSpPr>
          <p:nvPr>
            <p:ph type="body" sz="quarter" idx="11"/>
          </p:nvPr>
        </p:nvSpPr>
        <p:spPr/>
        <p:txBody>
          <a:bodyPr/>
          <a:lstStyle/>
          <a:p>
            <a:r>
              <a:rPr lang="nl-NL" dirty="0"/>
              <a:t>Ik hoop maar dat de patiënt niets over seks vraagt….</a:t>
            </a:r>
          </a:p>
          <a:p>
            <a:endParaRPr lang="nl-NL" dirty="0"/>
          </a:p>
          <a:p>
            <a:r>
              <a:rPr lang="nl-NL" dirty="0"/>
              <a:t>Ik schuif het maar liever onder het tapijt….</a:t>
            </a:r>
          </a:p>
        </p:txBody>
      </p:sp>
      <p:pic>
        <p:nvPicPr>
          <p:cNvPr id="4" name="Picture 2"/>
          <p:cNvPicPr>
            <a:picLocks noGrp="1" noChangeAspect="1" noChangeArrowheads="1"/>
          </p:cNvPicPr>
          <p:nvPr>
            <p:ph type="pic" sz="quarter" idx="12"/>
          </p:nvPr>
        </p:nvPicPr>
        <p:blipFill>
          <a:blip r:embed="rId2" cstate="print"/>
          <a:srcRect l="14976" r="14976"/>
          <a:stretch>
            <a:fillRect/>
          </a:stretch>
        </p:blipFill>
        <p:spPr>
          <a:prstGeom prst="rect">
            <a:avLst/>
          </a:prstGeom>
        </p:spPr>
      </p:pic>
      <p:sp>
        <p:nvSpPr>
          <p:cNvPr id="2" name="Titel 1"/>
          <p:cNvSpPr>
            <a:spLocks noGrp="1"/>
          </p:cNvSpPr>
          <p:nvPr>
            <p:ph type="title" idx="4294967295"/>
          </p:nvPr>
        </p:nvSpPr>
        <p:spPr>
          <a:xfrm>
            <a:off x="0" y="274638"/>
            <a:ext cx="8229600" cy="1143000"/>
          </a:xfrm>
        </p:spPr>
        <p:txBody>
          <a:bodyPr/>
          <a:lstStyle/>
          <a:p>
            <a:r>
              <a:rPr lang="nl-NL" dirty="0"/>
              <a:t>	Hulpverlener….</a:t>
            </a:r>
          </a:p>
        </p:txBody>
      </p:sp>
    </p:spTree>
    <p:extLst>
      <p:ext uri="{BB962C8B-B14F-4D97-AF65-F5344CB8AC3E}">
        <p14:creationId xmlns:p14="http://schemas.microsoft.com/office/powerpoint/2010/main" val="2743016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C260F-2081-456D-AC47-412407A3D800}"/>
              </a:ext>
            </a:extLst>
          </p:cNvPr>
          <p:cNvSpPr>
            <a:spLocks noGrp="1"/>
          </p:cNvSpPr>
          <p:nvPr>
            <p:ph type="title"/>
          </p:nvPr>
        </p:nvSpPr>
        <p:spPr/>
        <p:txBody>
          <a:bodyPr/>
          <a:lstStyle/>
          <a:p>
            <a:r>
              <a:rPr lang="nl-NL" dirty="0"/>
              <a:t>Waarom praten over seks?</a:t>
            </a:r>
          </a:p>
        </p:txBody>
      </p:sp>
      <p:sp>
        <p:nvSpPr>
          <p:cNvPr id="3" name="Tijdelijke aanduiding voor inhoud 2">
            <a:extLst>
              <a:ext uri="{FF2B5EF4-FFF2-40B4-BE49-F238E27FC236}">
                <a16:creationId xmlns:a16="http://schemas.microsoft.com/office/drawing/2014/main" id="{53931568-A7BE-4808-9137-D75BFEFC778A}"/>
              </a:ext>
            </a:extLst>
          </p:cNvPr>
          <p:cNvSpPr>
            <a:spLocks noGrp="1"/>
          </p:cNvSpPr>
          <p:nvPr>
            <p:ph idx="1"/>
          </p:nvPr>
        </p:nvSpPr>
        <p:spPr/>
        <p:txBody>
          <a:bodyPr/>
          <a:lstStyle/>
          <a:p>
            <a:r>
              <a:rPr lang="nl-NL" dirty="0"/>
              <a:t>NB </a:t>
            </a:r>
          </a:p>
          <a:p>
            <a:r>
              <a:rPr lang="nl-NL" dirty="0"/>
              <a:t>Respect voor grenzen</a:t>
            </a:r>
          </a:p>
          <a:p>
            <a:endParaRPr lang="nl-NL" dirty="0"/>
          </a:p>
          <a:p>
            <a:r>
              <a:rPr lang="nl-NL" sz="2000" dirty="0"/>
              <a:t>expliciet taal gebruik: ik ga het misschien wel hebben over penis en vagina, masturberen en gemeenschap….</a:t>
            </a:r>
          </a:p>
          <a:p>
            <a:endParaRPr lang="nl-NL" sz="2000" dirty="0"/>
          </a:p>
          <a:p>
            <a:r>
              <a:rPr lang="nl-NL" sz="2000" dirty="0"/>
              <a:t>Maar seks is voor mij meer dan gemeenschap hebben: ook naakt tegen elkaar aan liggen en tegen elkaar zeggen dat je elkaar de liefste van de wereld vindt … </a:t>
            </a:r>
          </a:p>
          <a:p>
            <a:endParaRPr lang="nl-NL" sz="2000" dirty="0"/>
          </a:p>
          <a:p>
            <a:r>
              <a:rPr lang="nl-NL" sz="2000" dirty="0"/>
              <a:t>Mijn  oudste patient</a:t>
            </a:r>
          </a:p>
        </p:txBody>
      </p:sp>
    </p:spTree>
    <p:extLst>
      <p:ext uri="{BB962C8B-B14F-4D97-AF65-F5344CB8AC3E}">
        <p14:creationId xmlns:p14="http://schemas.microsoft.com/office/powerpoint/2010/main" val="1698858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Voordelen van seks</a:t>
            </a:r>
          </a:p>
        </p:txBody>
      </p:sp>
      <p:sp>
        <p:nvSpPr>
          <p:cNvPr id="3" name="Tijdelijke aanduiding voor inhoud 2"/>
          <p:cNvSpPr>
            <a:spLocks noGrp="1"/>
          </p:cNvSpPr>
          <p:nvPr>
            <p:ph idx="1"/>
          </p:nvPr>
        </p:nvSpPr>
        <p:spPr/>
        <p:txBody>
          <a:bodyPr>
            <a:normAutofit fontScale="92500" lnSpcReduction="20000"/>
          </a:bodyPr>
          <a:lstStyle/>
          <a:p>
            <a:endParaRPr lang="nl-NL" dirty="0"/>
          </a:p>
          <a:p>
            <a:r>
              <a:rPr lang="nl-NL" b="1" dirty="0"/>
              <a:t>Lange termijn fysieke effecten </a:t>
            </a:r>
            <a:r>
              <a:rPr lang="nl-NL" b="1" i="1" dirty="0"/>
              <a:t>(‘Health </a:t>
            </a:r>
            <a:r>
              <a:rPr lang="nl-NL" b="1" i="1" dirty="0" err="1"/>
              <a:t>benefits</a:t>
            </a:r>
            <a:r>
              <a:rPr lang="nl-NL" b="1" i="1" dirty="0"/>
              <a:t> of </a:t>
            </a:r>
            <a:r>
              <a:rPr lang="nl-NL" b="1" i="1" dirty="0" err="1"/>
              <a:t>sexual</a:t>
            </a:r>
            <a:r>
              <a:rPr lang="nl-NL" b="1" i="1" dirty="0"/>
              <a:t> </a:t>
            </a:r>
            <a:r>
              <a:rPr lang="nl-NL" b="1" i="1" dirty="0" err="1"/>
              <a:t>expression</a:t>
            </a:r>
            <a:r>
              <a:rPr lang="nl-NL" b="1" i="1" dirty="0"/>
              <a:t>’) </a:t>
            </a:r>
          </a:p>
          <a:p>
            <a:r>
              <a:rPr lang="nl-NL" dirty="0"/>
              <a:t>vermindert de kans op vaginale atrofie (</a:t>
            </a:r>
            <a:r>
              <a:rPr lang="nl-NL" sz="1700" dirty="0"/>
              <a:t>verminderde kwaliteit slijmvlies vagina)</a:t>
            </a:r>
          </a:p>
          <a:p>
            <a:r>
              <a:rPr lang="nl-NL" dirty="0"/>
              <a:t>verlaagt de kans op kanker (prostaat) </a:t>
            </a:r>
          </a:p>
          <a:p>
            <a:r>
              <a:rPr lang="nl-NL" dirty="0"/>
              <a:t>verlaagt de kans op hart/vaatziekten </a:t>
            </a:r>
          </a:p>
          <a:p>
            <a:r>
              <a:rPr lang="nl-NL" dirty="0"/>
              <a:t>houdt het uiterlijk jong (jonger) </a:t>
            </a:r>
          </a:p>
          <a:p>
            <a:r>
              <a:rPr lang="nl-NL" dirty="0" err="1"/>
              <a:t>etcetera</a:t>
            </a:r>
            <a:r>
              <a:rPr lang="nl-NL" dirty="0"/>
              <a:t> </a:t>
            </a:r>
          </a:p>
          <a:p>
            <a:r>
              <a:rPr lang="nl-NL" b="1" dirty="0"/>
              <a:t>♂♂: frequenter seks : langer leven </a:t>
            </a:r>
          </a:p>
          <a:p>
            <a:r>
              <a:rPr lang="nl-NL" b="1" dirty="0"/>
              <a:t>♀♀: meer tevreden over seks : langer leven </a:t>
            </a:r>
            <a:endParaRPr lang="nl-NL" dirty="0"/>
          </a:p>
        </p:txBody>
      </p:sp>
      <p:pic>
        <p:nvPicPr>
          <p:cNvPr id="2050" name="Picture 2"/>
          <p:cNvPicPr>
            <a:picLocks noChangeAspect="1" noChangeArrowheads="1"/>
          </p:cNvPicPr>
          <p:nvPr/>
        </p:nvPicPr>
        <p:blipFill>
          <a:blip r:embed="rId2" cstate="print"/>
          <a:srcRect/>
          <a:stretch>
            <a:fillRect/>
          </a:stretch>
        </p:blipFill>
        <p:spPr bwMode="auto">
          <a:xfrm>
            <a:off x="6876256" y="0"/>
            <a:ext cx="2267744" cy="2132856"/>
          </a:xfrm>
          <a:prstGeom prst="rect">
            <a:avLst/>
          </a:prstGeom>
          <a:noFill/>
          <a:ln w="9525">
            <a:noFill/>
            <a:miter lim="800000"/>
            <a:headEnd/>
            <a:tailEnd/>
          </a:ln>
        </p:spPr>
      </p:pic>
    </p:spTree>
    <p:extLst>
      <p:ext uri="{BB962C8B-B14F-4D97-AF65-F5344CB8AC3E}">
        <p14:creationId xmlns:p14="http://schemas.microsoft.com/office/powerpoint/2010/main" val="431549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Andere voordelen van “goede” seks (intimiteit)</a:t>
            </a:r>
          </a:p>
        </p:txBody>
      </p:sp>
      <p:sp>
        <p:nvSpPr>
          <p:cNvPr id="3" name="Tijdelijke aanduiding voor inhoud 2"/>
          <p:cNvSpPr>
            <a:spLocks noGrp="1"/>
          </p:cNvSpPr>
          <p:nvPr>
            <p:ph idx="1"/>
          </p:nvPr>
        </p:nvSpPr>
        <p:spPr/>
        <p:txBody>
          <a:bodyPr>
            <a:normAutofit/>
          </a:bodyPr>
          <a:lstStyle/>
          <a:p>
            <a:endParaRPr lang="nl-NL" dirty="0"/>
          </a:p>
          <a:p>
            <a:pPr>
              <a:buNone/>
            </a:pPr>
            <a:r>
              <a:rPr lang="nl-NL" dirty="0"/>
              <a:t>Psychisch / in relatie </a:t>
            </a:r>
          </a:p>
          <a:p>
            <a:r>
              <a:rPr lang="nl-NL" dirty="0"/>
              <a:t>seks kan emotioneel doen ontspannen  </a:t>
            </a:r>
          </a:p>
          <a:p>
            <a:r>
              <a:rPr lang="nl-NL" dirty="0"/>
              <a:t>seks kan ontspannen in relatie (♀-♂ verschillen) </a:t>
            </a:r>
          </a:p>
          <a:p>
            <a:r>
              <a:rPr lang="nl-NL" dirty="0"/>
              <a:t>seks kan troosten </a:t>
            </a:r>
          </a:p>
          <a:p>
            <a:r>
              <a:rPr lang="nl-NL" dirty="0"/>
              <a:t>seks kan eigenwaarde als vrouw / man / of mens verhogen </a:t>
            </a:r>
          </a:p>
          <a:p>
            <a:r>
              <a:rPr lang="nl-NL" dirty="0"/>
              <a:t>seks verbetert stemming en vermindert kans op depressie </a:t>
            </a:r>
          </a:p>
        </p:txBody>
      </p:sp>
    </p:spTree>
    <p:extLst>
      <p:ext uri="{BB962C8B-B14F-4D97-AF65-F5344CB8AC3E}">
        <p14:creationId xmlns:p14="http://schemas.microsoft.com/office/powerpoint/2010/main" val="3574781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p:cNvSpPr>
            <a:spLocks noChangeArrowheads="1"/>
          </p:cNvSpPr>
          <p:nvPr/>
        </p:nvSpPr>
        <p:spPr bwMode="auto">
          <a:xfrm>
            <a:off x="1143000" y="4000501"/>
            <a:ext cx="6858000" cy="877163"/>
          </a:xfrm>
          <a:prstGeom prst="rect">
            <a:avLst/>
          </a:prstGeom>
          <a:noFill/>
          <a:ln w="9525">
            <a:noFill/>
            <a:miter lim="800000"/>
            <a:headEnd/>
            <a:tailEnd/>
          </a:ln>
        </p:spPr>
        <p:txBody>
          <a:bodyPr tIns="0" bIns="0">
            <a:spAutoFit/>
          </a:bodyPr>
          <a:lstStyle/>
          <a:p>
            <a:endParaRPr lang="nl-NL" sz="1200">
              <a:latin typeface="Arial" charset="0"/>
            </a:endParaRPr>
          </a:p>
          <a:p>
            <a:pPr algn="ctr" eaLnBrk="0" hangingPunct="0"/>
            <a:r>
              <a:rPr lang="en-GB" sz="1500">
                <a:latin typeface="Arial" charset="0"/>
              </a:rPr>
              <a:t>Sexuality is a bio-psychosocial phenomenon implicating </a:t>
            </a:r>
            <a:r>
              <a:rPr lang="en-GB" sz="1500">
                <a:latin typeface="Arial" charset="0"/>
                <a:cs typeface="Times New Roman" pitchFamily="18" charset="0"/>
              </a:rPr>
              <a:t>there always are </a:t>
            </a:r>
            <a:r>
              <a:rPr lang="en-GB" sz="1500" b="1">
                <a:solidFill>
                  <a:schemeClr val="accent1"/>
                </a:solidFill>
                <a:latin typeface="Arial" charset="0"/>
                <a:cs typeface="Times New Roman" pitchFamily="18" charset="0"/>
              </a:rPr>
              <a:t>somatic, psychological, relational</a:t>
            </a:r>
            <a:r>
              <a:rPr lang="en-GB" sz="1500" b="1">
                <a:solidFill>
                  <a:srgbClr val="FFFF00"/>
                </a:solidFill>
                <a:latin typeface="Arial" charset="0"/>
                <a:cs typeface="Times New Roman" pitchFamily="18" charset="0"/>
              </a:rPr>
              <a:t> </a:t>
            </a:r>
            <a:r>
              <a:rPr lang="en-GB" sz="1500" b="1">
                <a:latin typeface="Arial" charset="0"/>
                <a:cs typeface="Times New Roman" pitchFamily="18" charset="0"/>
              </a:rPr>
              <a:t>and</a:t>
            </a:r>
            <a:r>
              <a:rPr lang="en-GB" sz="1500" b="1">
                <a:solidFill>
                  <a:srgbClr val="FFFF00"/>
                </a:solidFill>
                <a:latin typeface="Arial" charset="0"/>
                <a:cs typeface="Times New Roman" pitchFamily="18" charset="0"/>
              </a:rPr>
              <a:t> </a:t>
            </a:r>
            <a:r>
              <a:rPr lang="en-GB" sz="1500" b="1">
                <a:solidFill>
                  <a:schemeClr val="accent1"/>
                </a:solidFill>
                <a:latin typeface="Arial" charset="0"/>
                <a:cs typeface="Times New Roman" pitchFamily="18" charset="0"/>
              </a:rPr>
              <a:t>contextual</a:t>
            </a:r>
            <a:r>
              <a:rPr lang="en-GB" sz="1500">
                <a:solidFill>
                  <a:schemeClr val="accent1"/>
                </a:solidFill>
                <a:latin typeface="Arial" charset="0"/>
                <a:cs typeface="Times New Roman" pitchFamily="18" charset="0"/>
              </a:rPr>
              <a:t> </a:t>
            </a:r>
            <a:r>
              <a:rPr lang="en-GB" sz="1500">
                <a:latin typeface="Arial" charset="0"/>
                <a:cs typeface="Times New Roman" pitchFamily="18" charset="0"/>
              </a:rPr>
              <a:t>factors involved in the way the sexuality is expressed. </a:t>
            </a:r>
            <a:endParaRPr lang="nl-NL" sz="1200">
              <a:latin typeface="Arial" charset="0"/>
              <a:cs typeface="Times New Roman" pitchFamily="18" charset="0"/>
            </a:endParaRPr>
          </a:p>
        </p:txBody>
      </p:sp>
      <p:pic>
        <p:nvPicPr>
          <p:cNvPr id="20482" name="Picture 5" descr="nature-nurture"/>
          <p:cNvPicPr>
            <a:picLocks noChangeAspect="1" noChangeArrowheads="1"/>
          </p:cNvPicPr>
          <p:nvPr/>
        </p:nvPicPr>
        <p:blipFill>
          <a:blip r:embed="rId3"/>
          <a:srcRect/>
          <a:stretch>
            <a:fillRect/>
          </a:stretch>
        </p:blipFill>
        <p:spPr bwMode="auto">
          <a:xfrm>
            <a:off x="3657601" y="1543050"/>
            <a:ext cx="1216819" cy="1885950"/>
          </a:xfrm>
          <a:prstGeom prst="rect">
            <a:avLst/>
          </a:prstGeom>
          <a:noFill/>
          <a:ln w="9525">
            <a:noFill/>
            <a:miter lim="800000"/>
            <a:headEnd/>
            <a:tailEnd/>
          </a:ln>
        </p:spPr>
      </p:pic>
      <p:sp>
        <p:nvSpPr>
          <p:cNvPr id="20483" name="Text Box 6"/>
          <p:cNvSpPr txBox="1">
            <a:spLocks noChangeArrowheads="1"/>
          </p:cNvSpPr>
          <p:nvPr/>
        </p:nvSpPr>
        <p:spPr bwMode="auto">
          <a:xfrm>
            <a:off x="4000501" y="3429000"/>
            <a:ext cx="530915" cy="369332"/>
          </a:xfrm>
          <a:prstGeom prst="rect">
            <a:avLst/>
          </a:prstGeom>
          <a:noFill/>
          <a:ln w="9525">
            <a:noFill/>
            <a:miter lim="800000"/>
            <a:headEnd/>
            <a:tailEnd/>
          </a:ln>
        </p:spPr>
        <p:txBody>
          <a:bodyPr wrap="none">
            <a:spAutoFit/>
          </a:bodyPr>
          <a:lstStyle/>
          <a:p>
            <a:r>
              <a:rPr lang="nl-NL" sz="1800" b="1">
                <a:solidFill>
                  <a:schemeClr val="tx2"/>
                </a:solidFill>
                <a:latin typeface="Arial" charset="0"/>
              </a:rPr>
              <a:t>Lijf</a:t>
            </a:r>
          </a:p>
        </p:txBody>
      </p:sp>
      <p:sp>
        <p:nvSpPr>
          <p:cNvPr id="20484" name="Text Box 7"/>
          <p:cNvSpPr txBox="1">
            <a:spLocks noChangeArrowheads="1"/>
          </p:cNvSpPr>
          <p:nvPr/>
        </p:nvSpPr>
        <p:spPr bwMode="auto">
          <a:xfrm>
            <a:off x="4000501" y="1198960"/>
            <a:ext cx="825867" cy="369332"/>
          </a:xfrm>
          <a:prstGeom prst="rect">
            <a:avLst/>
          </a:prstGeom>
          <a:noFill/>
          <a:ln w="9525">
            <a:noFill/>
            <a:miter lim="800000"/>
            <a:headEnd/>
            <a:tailEnd/>
          </a:ln>
        </p:spPr>
        <p:txBody>
          <a:bodyPr wrap="none">
            <a:spAutoFit/>
          </a:bodyPr>
          <a:lstStyle/>
          <a:p>
            <a:r>
              <a:rPr lang="nl-NL" sz="1800" b="1">
                <a:solidFill>
                  <a:schemeClr val="tx2"/>
                </a:solidFill>
                <a:latin typeface="Arial" charset="0"/>
              </a:rPr>
              <a:t>Geest</a:t>
            </a:r>
          </a:p>
        </p:txBody>
      </p:sp>
      <p:sp>
        <p:nvSpPr>
          <p:cNvPr id="20485" name="Text Box 8"/>
          <p:cNvSpPr txBox="1">
            <a:spLocks noChangeArrowheads="1"/>
          </p:cNvSpPr>
          <p:nvPr/>
        </p:nvSpPr>
        <p:spPr bwMode="auto">
          <a:xfrm>
            <a:off x="2502695" y="2372916"/>
            <a:ext cx="1043876" cy="369332"/>
          </a:xfrm>
          <a:prstGeom prst="rect">
            <a:avLst/>
          </a:prstGeom>
          <a:noFill/>
          <a:ln w="9525">
            <a:noFill/>
            <a:miter lim="800000"/>
            <a:headEnd/>
            <a:tailEnd/>
          </a:ln>
        </p:spPr>
        <p:txBody>
          <a:bodyPr wrap="none">
            <a:spAutoFit/>
          </a:bodyPr>
          <a:lstStyle/>
          <a:p>
            <a:r>
              <a:rPr lang="en-US" sz="1800" b="1">
                <a:solidFill>
                  <a:schemeClr val="tx2"/>
                </a:solidFill>
                <a:latin typeface="Arial" charset="0"/>
              </a:rPr>
              <a:t>Context</a:t>
            </a:r>
            <a:endParaRPr lang="nl-NL" sz="1800" b="1">
              <a:solidFill>
                <a:schemeClr val="tx2"/>
              </a:solidFill>
              <a:latin typeface="Arial" charset="0"/>
            </a:endParaRPr>
          </a:p>
        </p:txBody>
      </p:sp>
      <p:sp>
        <p:nvSpPr>
          <p:cNvPr id="20486" name="Text Box 9"/>
          <p:cNvSpPr txBox="1">
            <a:spLocks noChangeArrowheads="1"/>
          </p:cNvSpPr>
          <p:nvPr/>
        </p:nvSpPr>
        <p:spPr bwMode="auto">
          <a:xfrm>
            <a:off x="4972050" y="2400300"/>
            <a:ext cx="1454244" cy="369332"/>
          </a:xfrm>
          <a:prstGeom prst="rect">
            <a:avLst/>
          </a:prstGeom>
          <a:noFill/>
          <a:ln w="9525">
            <a:noFill/>
            <a:miter lim="800000"/>
            <a:headEnd/>
            <a:tailEnd/>
          </a:ln>
        </p:spPr>
        <p:txBody>
          <a:bodyPr wrap="none">
            <a:spAutoFit/>
          </a:bodyPr>
          <a:lstStyle/>
          <a:p>
            <a:r>
              <a:rPr lang="nl-NL" sz="1800" b="1">
                <a:solidFill>
                  <a:schemeClr val="tx2"/>
                </a:solidFill>
                <a:latin typeface="Arial" charset="0"/>
              </a:rPr>
              <a:t>       Cultuur</a:t>
            </a:r>
          </a:p>
        </p:txBody>
      </p:sp>
      <p:cxnSp>
        <p:nvCxnSpPr>
          <p:cNvPr id="20487" name="AutoShape 10"/>
          <p:cNvCxnSpPr>
            <a:cxnSpLocks noChangeShapeType="1"/>
            <a:stCxn id="20484" idx="3"/>
            <a:endCxn id="20486" idx="0"/>
          </p:cNvCxnSpPr>
          <p:nvPr/>
        </p:nvCxnSpPr>
        <p:spPr bwMode="auto">
          <a:xfrm>
            <a:off x="4826368" y="1383626"/>
            <a:ext cx="872804" cy="1016674"/>
          </a:xfrm>
          <a:prstGeom prst="curvedConnector2">
            <a:avLst/>
          </a:prstGeom>
          <a:noFill/>
          <a:ln w="57150">
            <a:solidFill>
              <a:srgbClr val="FF3300"/>
            </a:solidFill>
            <a:round/>
            <a:headEnd type="triangle" w="med" len="med"/>
            <a:tailEnd type="triangle" w="med" len="med"/>
          </a:ln>
        </p:spPr>
      </p:cxnSp>
      <p:cxnSp>
        <p:nvCxnSpPr>
          <p:cNvPr id="20488" name="AutoShape 11"/>
          <p:cNvCxnSpPr>
            <a:cxnSpLocks noChangeShapeType="1"/>
            <a:stCxn id="20484" idx="1"/>
            <a:endCxn id="20485" idx="0"/>
          </p:cNvCxnSpPr>
          <p:nvPr/>
        </p:nvCxnSpPr>
        <p:spPr bwMode="auto">
          <a:xfrm rot="10800000" flipV="1">
            <a:off x="3024633" y="1383626"/>
            <a:ext cx="975868" cy="989290"/>
          </a:xfrm>
          <a:prstGeom prst="curvedConnector2">
            <a:avLst/>
          </a:prstGeom>
          <a:noFill/>
          <a:ln w="57150">
            <a:solidFill>
              <a:srgbClr val="FF3300"/>
            </a:solidFill>
            <a:round/>
            <a:headEnd type="triangle" w="med" len="med"/>
            <a:tailEnd type="triangle" w="med" len="med"/>
          </a:ln>
        </p:spPr>
      </p:cxnSp>
      <p:cxnSp>
        <p:nvCxnSpPr>
          <p:cNvPr id="20489" name="AutoShape 12"/>
          <p:cNvCxnSpPr>
            <a:cxnSpLocks noChangeShapeType="1"/>
            <a:stCxn id="20485" idx="2"/>
            <a:endCxn id="20483" idx="1"/>
          </p:cNvCxnSpPr>
          <p:nvPr/>
        </p:nvCxnSpPr>
        <p:spPr bwMode="auto">
          <a:xfrm rot="16200000" flipH="1">
            <a:off x="3076858" y="2690023"/>
            <a:ext cx="871418" cy="975868"/>
          </a:xfrm>
          <a:prstGeom prst="curvedConnector2">
            <a:avLst/>
          </a:prstGeom>
          <a:noFill/>
          <a:ln w="57150">
            <a:solidFill>
              <a:srgbClr val="FF3300"/>
            </a:solidFill>
            <a:round/>
            <a:headEnd type="triangle" w="med" len="med"/>
            <a:tailEnd type="triangle" w="med" len="med"/>
          </a:ln>
        </p:spPr>
      </p:cxnSp>
      <p:cxnSp>
        <p:nvCxnSpPr>
          <p:cNvPr id="20490" name="AutoShape 13"/>
          <p:cNvCxnSpPr>
            <a:cxnSpLocks noChangeShapeType="1"/>
            <a:stCxn id="20486" idx="2"/>
            <a:endCxn id="20483" idx="3"/>
          </p:cNvCxnSpPr>
          <p:nvPr/>
        </p:nvCxnSpPr>
        <p:spPr bwMode="auto">
          <a:xfrm rot="5400000">
            <a:off x="4693277" y="2607771"/>
            <a:ext cx="844034" cy="1167756"/>
          </a:xfrm>
          <a:prstGeom prst="curvedConnector2">
            <a:avLst/>
          </a:prstGeom>
          <a:noFill/>
          <a:ln w="57150">
            <a:solidFill>
              <a:srgbClr val="FF3300"/>
            </a:solidFill>
            <a:round/>
            <a:headEnd type="triangle" w="med" len="med"/>
            <a:tailEnd type="triangle" w="med" len="med"/>
          </a:ln>
        </p:spPr>
      </p:cxnSp>
      <p:sp>
        <p:nvSpPr>
          <p:cNvPr id="20491" name="Text Box 14"/>
          <p:cNvSpPr txBox="1">
            <a:spLocks noChangeArrowheads="1"/>
          </p:cNvSpPr>
          <p:nvPr/>
        </p:nvSpPr>
        <p:spPr bwMode="auto">
          <a:xfrm>
            <a:off x="2571751" y="857250"/>
            <a:ext cx="3980577" cy="369332"/>
          </a:xfrm>
          <a:prstGeom prst="rect">
            <a:avLst/>
          </a:prstGeom>
          <a:noFill/>
          <a:ln w="9525">
            <a:noFill/>
            <a:miter lim="800000"/>
            <a:headEnd/>
            <a:tailEnd/>
          </a:ln>
        </p:spPr>
        <p:txBody>
          <a:bodyPr wrap="none">
            <a:spAutoFit/>
          </a:bodyPr>
          <a:lstStyle/>
          <a:p>
            <a:r>
              <a:rPr lang="en-US" sz="1800" b="1">
                <a:solidFill>
                  <a:schemeClr val="accent1"/>
                </a:solidFill>
                <a:latin typeface="Arial" charset="0"/>
              </a:rPr>
              <a:t>Het  Bio-Psychosociale Paradigma</a:t>
            </a:r>
            <a:endParaRPr lang="nl-NL" sz="1800" b="1">
              <a:solidFill>
                <a:schemeClr val="accent1"/>
              </a:solidFill>
              <a:latin typeface="Arial" charset="0"/>
            </a:endParaRPr>
          </a:p>
        </p:txBody>
      </p:sp>
      <p:sp>
        <p:nvSpPr>
          <p:cNvPr id="20492" name="Line 15"/>
          <p:cNvSpPr>
            <a:spLocks noChangeShapeType="1"/>
          </p:cNvSpPr>
          <p:nvPr/>
        </p:nvSpPr>
        <p:spPr bwMode="auto">
          <a:xfrm>
            <a:off x="3714750" y="1600200"/>
            <a:ext cx="1143000" cy="1771650"/>
          </a:xfrm>
          <a:prstGeom prst="line">
            <a:avLst/>
          </a:prstGeom>
          <a:noFill/>
          <a:ln w="38100">
            <a:solidFill>
              <a:schemeClr val="hlink"/>
            </a:solidFill>
            <a:round/>
            <a:headEnd/>
            <a:tailEnd/>
          </a:ln>
        </p:spPr>
        <p:txBody>
          <a:bodyPr/>
          <a:lstStyle/>
          <a:p>
            <a:endParaRPr lang="nl-NL" sz="1200"/>
          </a:p>
        </p:txBody>
      </p:sp>
      <p:sp>
        <p:nvSpPr>
          <p:cNvPr id="20493" name="Line 16"/>
          <p:cNvSpPr>
            <a:spLocks noChangeShapeType="1"/>
          </p:cNvSpPr>
          <p:nvPr/>
        </p:nvSpPr>
        <p:spPr bwMode="auto">
          <a:xfrm flipH="1">
            <a:off x="3714750" y="1657350"/>
            <a:ext cx="1028700" cy="1714500"/>
          </a:xfrm>
          <a:prstGeom prst="line">
            <a:avLst/>
          </a:prstGeom>
          <a:noFill/>
          <a:ln w="38100">
            <a:solidFill>
              <a:schemeClr val="hlink"/>
            </a:solidFill>
            <a:round/>
            <a:headEnd/>
            <a:tailEnd/>
          </a:ln>
        </p:spPr>
        <p:txBody>
          <a:bodyPr/>
          <a:lstStyle/>
          <a:p>
            <a:endParaRPr lang="nl-NL" sz="1200"/>
          </a:p>
        </p:txBody>
      </p:sp>
      <p:sp>
        <p:nvSpPr>
          <p:cNvPr id="20494" name="Text Box 17"/>
          <p:cNvSpPr txBox="1">
            <a:spLocks noChangeArrowheads="1"/>
          </p:cNvSpPr>
          <p:nvPr/>
        </p:nvSpPr>
        <p:spPr bwMode="auto">
          <a:xfrm>
            <a:off x="1871664" y="5157788"/>
            <a:ext cx="5312095" cy="461665"/>
          </a:xfrm>
          <a:prstGeom prst="rect">
            <a:avLst/>
          </a:prstGeom>
          <a:noFill/>
          <a:ln w="9525">
            <a:noFill/>
            <a:miter lim="800000"/>
            <a:headEnd/>
            <a:tailEnd/>
          </a:ln>
        </p:spPr>
        <p:txBody>
          <a:bodyPr wrap="none">
            <a:spAutoFit/>
          </a:bodyPr>
          <a:lstStyle/>
          <a:p>
            <a:r>
              <a:rPr lang="nl-NL" sz="2400">
                <a:solidFill>
                  <a:schemeClr val="accent1"/>
                </a:solidFill>
                <a:latin typeface="Tahoma" pitchFamily="34" charset="0"/>
              </a:rPr>
              <a:t>Seks = Lijf, Geest, Context en Cultuur</a:t>
            </a:r>
          </a:p>
        </p:txBody>
      </p:sp>
    </p:spTree>
    <p:extLst>
      <p:ext uri="{BB962C8B-B14F-4D97-AF65-F5344CB8AC3E}">
        <p14:creationId xmlns:p14="http://schemas.microsoft.com/office/powerpoint/2010/main" val="2474581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96D971-E7F6-FA09-1FFD-3CE06E63A608}"/>
              </a:ext>
            </a:extLst>
          </p:cNvPr>
          <p:cNvSpPr>
            <a:spLocks noGrp="1"/>
          </p:cNvSpPr>
          <p:nvPr>
            <p:ph type="title"/>
          </p:nvPr>
        </p:nvSpPr>
        <p:spPr/>
        <p:txBody>
          <a:bodyPr/>
          <a:lstStyle/>
          <a:p>
            <a:r>
              <a:rPr lang="nl-NL" dirty="0"/>
              <a:t>Anneke van Loevesijn</a:t>
            </a:r>
          </a:p>
        </p:txBody>
      </p:sp>
      <p:sp>
        <p:nvSpPr>
          <p:cNvPr id="3" name="Tijdelijke aanduiding voor inhoud 2">
            <a:extLst>
              <a:ext uri="{FF2B5EF4-FFF2-40B4-BE49-F238E27FC236}">
                <a16:creationId xmlns:a16="http://schemas.microsoft.com/office/drawing/2014/main" id="{D45EA75F-0013-63B9-12A1-30EB72E192A2}"/>
              </a:ext>
            </a:extLst>
          </p:cNvPr>
          <p:cNvSpPr>
            <a:spLocks noGrp="1"/>
          </p:cNvSpPr>
          <p:nvPr>
            <p:ph idx="1"/>
          </p:nvPr>
        </p:nvSpPr>
        <p:spPr/>
        <p:txBody>
          <a:bodyPr/>
          <a:lstStyle/>
          <a:p>
            <a:r>
              <a:rPr lang="nl-NL" dirty="0"/>
              <a:t>Geen belangenverstrengeling met farmacie of sponsors</a:t>
            </a:r>
          </a:p>
          <a:p>
            <a:endParaRPr lang="nl-NL" dirty="0"/>
          </a:p>
          <a:p>
            <a:r>
              <a:rPr lang="nl-NL" dirty="0"/>
              <a:t>Dank aan </a:t>
            </a:r>
            <a:r>
              <a:rPr lang="nl-NL" dirty="0" err="1"/>
              <a:t>Crohn</a:t>
            </a:r>
            <a:r>
              <a:rPr lang="nl-NL" dirty="0"/>
              <a:t> en Colitis.NL voor de aandacht aan seksualiteit</a:t>
            </a:r>
          </a:p>
          <a:p>
            <a:endParaRPr lang="nl-NL" dirty="0"/>
          </a:p>
          <a:p>
            <a:r>
              <a:rPr lang="nl-NL" dirty="0"/>
              <a:t>Dank aan U voor het komen op deze zaterdag naar Utrecht! </a:t>
            </a:r>
          </a:p>
        </p:txBody>
      </p:sp>
    </p:spTree>
    <p:extLst>
      <p:ext uri="{BB962C8B-B14F-4D97-AF65-F5344CB8AC3E}">
        <p14:creationId xmlns:p14="http://schemas.microsoft.com/office/powerpoint/2010/main" val="2928704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Bio….</a:t>
            </a:r>
          </a:p>
        </p:txBody>
      </p:sp>
      <p:sp>
        <p:nvSpPr>
          <p:cNvPr id="3" name="Tijdelijke aanduiding voor tekst 2"/>
          <p:cNvSpPr>
            <a:spLocks noGrp="1"/>
          </p:cNvSpPr>
          <p:nvPr>
            <p:ph type="body" sz="quarter" idx="11"/>
          </p:nvPr>
        </p:nvSpPr>
        <p:spPr/>
        <p:txBody>
          <a:bodyPr/>
          <a:lstStyle/>
          <a:p>
            <a:r>
              <a:rPr lang="nl-NL" sz="1350" dirty="0"/>
              <a:t>Wel of niet gezond voelen/ zijn</a:t>
            </a:r>
          </a:p>
          <a:p>
            <a:endParaRPr lang="nl-NL" sz="1350" dirty="0"/>
          </a:p>
          <a:p>
            <a:r>
              <a:rPr lang="nl-NL" sz="1350" dirty="0"/>
              <a:t>Bloedvaten</a:t>
            </a:r>
          </a:p>
          <a:p>
            <a:r>
              <a:rPr lang="nl-NL" sz="1350" dirty="0"/>
              <a:t>Zenuwen</a:t>
            </a:r>
          </a:p>
          <a:p>
            <a:r>
              <a:rPr lang="nl-NL" sz="1350" dirty="0"/>
              <a:t>Hormonen</a:t>
            </a:r>
          </a:p>
          <a:p>
            <a:r>
              <a:rPr lang="nl-NL" sz="1350" dirty="0"/>
              <a:t>Bekkenbodem functie (spiercomplex in bekken)</a:t>
            </a:r>
          </a:p>
          <a:p>
            <a:endParaRPr lang="nl-NL" sz="1350" dirty="0"/>
          </a:p>
          <a:p>
            <a:r>
              <a:rPr lang="nl-NL" sz="1350" dirty="0"/>
              <a:t>Operaties</a:t>
            </a:r>
          </a:p>
          <a:p>
            <a:r>
              <a:rPr lang="nl-NL" sz="1350" dirty="0"/>
              <a:t>Medicijnen</a:t>
            </a:r>
          </a:p>
          <a:p>
            <a:endParaRPr lang="nl-NL" sz="1350" dirty="0"/>
          </a:p>
          <a:p>
            <a:r>
              <a:rPr lang="nl-NL" sz="1350" dirty="0"/>
              <a:t>Levensfase (peuter; puberteit; kinderwens; overgang; ouderdom)</a:t>
            </a:r>
          </a:p>
        </p:txBody>
      </p:sp>
      <p:pic>
        <p:nvPicPr>
          <p:cNvPr id="7" name="Tijdelijke aanduiding voor afbeelding 6"/>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705" r="16705"/>
          <a:stretch>
            <a:fillRect/>
          </a:stretch>
        </p:blipFill>
        <p:spPr>
          <a:xfrm>
            <a:off x="6660232" y="1396539"/>
            <a:ext cx="2026568" cy="2896558"/>
          </a:xfrm>
        </p:spPr>
      </p:pic>
      <p:pic>
        <p:nvPicPr>
          <p:cNvPr id="2050" name="Picture 2" descr="Sick And Sex">
            <a:extLst>
              <a:ext uri="{FF2B5EF4-FFF2-40B4-BE49-F238E27FC236}">
                <a16:creationId xmlns:a16="http://schemas.microsoft.com/office/drawing/2014/main" id="{A2F07A95-ECFB-6C3C-E7CA-C6A3B96CE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1792" y="431483"/>
            <a:ext cx="2026568" cy="1845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110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err="1"/>
              <a:t>Psycho</a:t>
            </a:r>
            <a:r>
              <a:rPr lang="nl-NL" dirty="0"/>
              <a:t>…</a:t>
            </a:r>
          </a:p>
        </p:txBody>
      </p:sp>
      <p:sp>
        <p:nvSpPr>
          <p:cNvPr id="3" name="Tijdelijke aanduiding voor tekst 2"/>
          <p:cNvSpPr>
            <a:spLocks noGrp="1"/>
          </p:cNvSpPr>
          <p:nvPr>
            <p:ph type="body" sz="quarter" idx="11"/>
          </p:nvPr>
        </p:nvSpPr>
        <p:spPr/>
        <p:txBody>
          <a:bodyPr/>
          <a:lstStyle/>
          <a:p>
            <a:r>
              <a:rPr lang="nl-NL" dirty="0"/>
              <a:t>Karakter eigenschappen</a:t>
            </a:r>
          </a:p>
          <a:p>
            <a:r>
              <a:rPr lang="nl-NL" dirty="0"/>
              <a:t>Coping</a:t>
            </a:r>
          </a:p>
          <a:p>
            <a:r>
              <a:rPr lang="nl-NL" dirty="0"/>
              <a:t>Psychologisch welzijn</a:t>
            </a:r>
          </a:p>
          <a:p>
            <a:r>
              <a:rPr lang="nl-NL" dirty="0"/>
              <a:t>Cognities</a:t>
            </a:r>
          </a:p>
          <a:p>
            <a:r>
              <a:rPr lang="nl-NL" dirty="0"/>
              <a:t>Zelfbeeld en lichaamsbeeld</a:t>
            </a:r>
          </a:p>
          <a:p>
            <a:r>
              <a:rPr lang="nl-NL" dirty="0"/>
              <a:t>Toeschouwersgedrag</a:t>
            </a:r>
          </a:p>
          <a:p>
            <a:pPr marL="0" indent="0">
              <a:buNone/>
            </a:pPr>
            <a:endParaRPr lang="nl-NL" dirty="0"/>
          </a:p>
          <a:p>
            <a:pPr marL="0" indent="0">
              <a:buNone/>
            </a:pPr>
            <a:r>
              <a:rPr lang="nl-NL" dirty="0"/>
              <a:t>Wat doet een chronische aandoening met</a:t>
            </a:r>
          </a:p>
          <a:p>
            <a:r>
              <a:rPr lang="nl-NL" dirty="0"/>
              <a:t>zelfbeeld</a:t>
            </a:r>
          </a:p>
          <a:p>
            <a:r>
              <a:rPr lang="nl-NL" dirty="0"/>
              <a:t>lichaamsbeeld</a:t>
            </a:r>
          </a:p>
        </p:txBody>
      </p:sp>
      <p:pic>
        <p:nvPicPr>
          <p:cNvPr id="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263" y="1988840"/>
            <a:ext cx="2439987" cy="3424238"/>
          </a:xfrm>
          <a:prstGeom prst="rect">
            <a:avLst/>
          </a:prstGeom>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3288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Sociaal</a:t>
            </a:r>
          </a:p>
        </p:txBody>
      </p:sp>
      <p:sp>
        <p:nvSpPr>
          <p:cNvPr id="3" name="Tijdelijke aanduiding voor tekst 2"/>
          <p:cNvSpPr>
            <a:spLocks noGrp="1"/>
          </p:cNvSpPr>
          <p:nvPr>
            <p:ph type="body" sz="quarter" idx="11"/>
          </p:nvPr>
        </p:nvSpPr>
        <p:spPr/>
        <p:txBody>
          <a:bodyPr/>
          <a:lstStyle/>
          <a:p>
            <a:r>
              <a:rPr lang="nl-NL" dirty="0"/>
              <a:t>Gezin van herkomst</a:t>
            </a:r>
          </a:p>
          <a:p>
            <a:r>
              <a:rPr lang="nl-NL" dirty="0"/>
              <a:t>Cultuur (land; religie)</a:t>
            </a:r>
          </a:p>
          <a:p>
            <a:r>
              <a:rPr lang="nl-NL" dirty="0"/>
              <a:t>Normen en waarden</a:t>
            </a:r>
          </a:p>
          <a:p>
            <a:r>
              <a:rPr lang="nl-NL" dirty="0"/>
              <a:t>Eerdere (seksuele) ervaringen</a:t>
            </a:r>
          </a:p>
          <a:p>
            <a:r>
              <a:rPr lang="nl-NL" dirty="0"/>
              <a:t>Partnerrelatie</a:t>
            </a:r>
          </a:p>
          <a:p>
            <a:r>
              <a:rPr lang="nl-NL" dirty="0"/>
              <a:t>Dagelijks leven</a:t>
            </a:r>
          </a:p>
        </p:txBody>
      </p:sp>
      <p:sp>
        <p:nvSpPr>
          <p:cNvPr id="4" name="AutoShape 2" descr="Gerelateerde afbeeld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100" name="Picture 4" descr="Â© iStockphoto.com/Ali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178" y="3917738"/>
            <a:ext cx="3421881" cy="18726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fbeeldingsresultaat voor religie en seksualite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8780" y="290991"/>
            <a:ext cx="2748558" cy="224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98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a:t>Communicatie</a:t>
            </a:r>
          </a:p>
        </p:txBody>
      </p:sp>
      <p:sp>
        <p:nvSpPr>
          <p:cNvPr id="6" name="Tijdelijke aanduiding voor inhoud 5"/>
          <p:cNvSpPr>
            <a:spLocks noGrp="1"/>
          </p:cNvSpPr>
          <p:nvPr>
            <p:ph idx="1"/>
          </p:nvPr>
        </p:nvSpPr>
        <p:spPr/>
        <p:txBody>
          <a:bodyPr/>
          <a:lstStyle/>
          <a:p>
            <a:r>
              <a:rPr lang="nl-NL" dirty="0"/>
              <a:t>Succesfactor</a:t>
            </a:r>
          </a:p>
          <a:p>
            <a:endParaRPr lang="nl-NL" dirty="0"/>
          </a:p>
          <a:p>
            <a:r>
              <a:rPr lang="nl-NL" dirty="0"/>
              <a:t>Communicatie</a:t>
            </a:r>
          </a:p>
          <a:p>
            <a:pPr lvl="1"/>
            <a:r>
              <a:rPr lang="nl-NL" dirty="0"/>
              <a:t>Met jezelf</a:t>
            </a:r>
          </a:p>
          <a:p>
            <a:pPr lvl="1"/>
            <a:r>
              <a:rPr lang="nl-NL" dirty="0"/>
              <a:t>Met een partner</a:t>
            </a:r>
          </a:p>
          <a:p>
            <a:pPr lvl="1"/>
            <a:r>
              <a:rPr lang="nl-NL" dirty="0"/>
              <a:t>Met een hulpverlener</a:t>
            </a:r>
          </a:p>
        </p:txBody>
      </p:sp>
      <p:pic>
        <p:nvPicPr>
          <p:cNvPr id="11266" name="Picture 2" descr="https://www.nursing.nl/content/uploads/2018/01/communicat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684" y="1268760"/>
            <a:ext cx="4630316" cy="270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535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Eva, 28 jaar</a:t>
            </a:r>
          </a:p>
        </p:txBody>
      </p:sp>
      <p:sp>
        <p:nvSpPr>
          <p:cNvPr id="3" name="Tijdelijke aanduiding voor inhoud 2"/>
          <p:cNvSpPr>
            <a:spLocks noGrp="1"/>
          </p:cNvSpPr>
          <p:nvPr>
            <p:ph idx="1"/>
          </p:nvPr>
        </p:nvSpPr>
        <p:spPr/>
        <p:txBody>
          <a:bodyPr>
            <a:normAutofit/>
          </a:bodyPr>
          <a:lstStyle/>
          <a:p>
            <a:endParaRPr lang="nl-NL" dirty="0"/>
          </a:p>
          <a:p>
            <a:r>
              <a:rPr lang="nl-NL" b="1" dirty="0"/>
              <a:t>M </a:t>
            </a:r>
            <a:r>
              <a:rPr lang="nl-NL" b="1" dirty="0" err="1"/>
              <a:t>Crohn</a:t>
            </a:r>
            <a:r>
              <a:rPr lang="nl-NL" b="1" dirty="0"/>
              <a:t> ; 6 </a:t>
            </a:r>
            <a:r>
              <a:rPr lang="nl-NL" b="1" dirty="0" err="1"/>
              <a:t>jr</a:t>
            </a:r>
            <a:r>
              <a:rPr lang="nl-NL" b="1" dirty="0"/>
              <a:t> geleden de eerste klachten </a:t>
            </a:r>
          </a:p>
          <a:p>
            <a:r>
              <a:rPr lang="nl-NL" b="1" dirty="0"/>
              <a:t>Buikpijn en diarree geven sterke afname zin om te daten / te vrijen </a:t>
            </a:r>
          </a:p>
          <a:p>
            <a:r>
              <a:rPr lang="nl-NL" b="1" dirty="0"/>
              <a:t>Angst om bij het vrijen ontlasting te verliezen </a:t>
            </a:r>
          </a:p>
          <a:p>
            <a:r>
              <a:rPr lang="nl-NL" b="1" dirty="0"/>
              <a:t>Geleidelijk ook dyspareunie (= pijn bij het vrijen), als gevolg van hoge bekkenbodem spanning. </a:t>
            </a:r>
          </a:p>
          <a:p>
            <a:r>
              <a:rPr lang="nl-NL" b="1" dirty="0"/>
              <a:t>1 </a:t>
            </a:r>
            <a:r>
              <a:rPr lang="nl-NL" b="1" dirty="0" err="1"/>
              <a:t>jr</a:t>
            </a:r>
            <a:r>
              <a:rPr lang="nl-NL" b="1" dirty="0"/>
              <a:t> geleden operatie met stoma </a:t>
            </a:r>
          </a:p>
          <a:p>
            <a:r>
              <a:rPr lang="nl-NL" b="1" dirty="0"/>
              <a:t>Sindsdien geen enkel seksueel contact meer gehad </a:t>
            </a:r>
            <a:endParaRPr lang="nl-NL"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A4399-E0CC-6EF5-5812-BCE9529F33C9}"/>
              </a:ext>
            </a:extLst>
          </p:cNvPr>
          <p:cNvSpPr>
            <a:spLocks noGrp="1"/>
          </p:cNvSpPr>
          <p:nvPr>
            <p:ph type="title"/>
          </p:nvPr>
        </p:nvSpPr>
        <p:spPr/>
        <p:txBody>
          <a:bodyPr/>
          <a:lstStyle/>
          <a:p>
            <a:r>
              <a:rPr lang="nl-NL" dirty="0"/>
              <a:t>Vraag aan u</a:t>
            </a:r>
          </a:p>
        </p:txBody>
      </p:sp>
      <p:sp>
        <p:nvSpPr>
          <p:cNvPr id="3" name="Tijdelijke aanduiding voor inhoud 2">
            <a:extLst>
              <a:ext uri="{FF2B5EF4-FFF2-40B4-BE49-F238E27FC236}">
                <a16:creationId xmlns:a16="http://schemas.microsoft.com/office/drawing/2014/main" id="{1F21119F-7D57-A11A-2FD8-AC6FA38B0D41}"/>
              </a:ext>
            </a:extLst>
          </p:cNvPr>
          <p:cNvSpPr>
            <a:spLocks noGrp="1"/>
          </p:cNvSpPr>
          <p:nvPr>
            <p:ph idx="1"/>
          </p:nvPr>
        </p:nvSpPr>
        <p:spPr/>
        <p:txBody>
          <a:bodyPr/>
          <a:lstStyle/>
          <a:p>
            <a:r>
              <a:rPr lang="nl-NL" dirty="0"/>
              <a:t>Groene kaart als u een idee heeft wat haar zou helpen;</a:t>
            </a:r>
          </a:p>
          <a:p>
            <a:endParaRPr lang="nl-NL" dirty="0"/>
          </a:p>
          <a:p>
            <a:endParaRPr lang="nl-NL" dirty="0"/>
          </a:p>
        </p:txBody>
      </p:sp>
    </p:spTree>
    <p:extLst>
      <p:ext uri="{BB962C8B-B14F-4D97-AF65-F5344CB8AC3E}">
        <p14:creationId xmlns:p14="http://schemas.microsoft.com/office/powerpoint/2010/main" val="3190059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Ellen</a:t>
            </a:r>
          </a:p>
        </p:txBody>
      </p:sp>
      <p:sp>
        <p:nvSpPr>
          <p:cNvPr id="3" name="Tijdelijke aanduiding voor inhoud 2"/>
          <p:cNvSpPr>
            <a:spLocks noGrp="1"/>
          </p:cNvSpPr>
          <p:nvPr>
            <p:ph idx="1"/>
          </p:nvPr>
        </p:nvSpPr>
        <p:spPr/>
        <p:txBody>
          <a:bodyPr/>
          <a:lstStyle/>
          <a:p>
            <a:endParaRPr lang="nl-NL"/>
          </a:p>
        </p:txBody>
      </p:sp>
      <p:sp>
        <p:nvSpPr>
          <p:cNvPr id="4" name="Rechthoek 3"/>
          <p:cNvSpPr/>
          <p:nvPr/>
        </p:nvSpPr>
        <p:spPr>
          <a:xfrm>
            <a:off x="457200" y="1859340"/>
            <a:ext cx="7571184" cy="3662541"/>
          </a:xfrm>
          <a:prstGeom prst="rect">
            <a:avLst/>
          </a:prstGeom>
        </p:spPr>
        <p:txBody>
          <a:bodyPr wrap="square">
            <a:spAutoFit/>
          </a:bodyPr>
          <a:lstStyle/>
          <a:p>
            <a:endParaRPr lang="nl-NL" dirty="0"/>
          </a:p>
          <a:p>
            <a:r>
              <a:rPr lang="nl-NL" sz="2400" b="1" dirty="0"/>
              <a:t>Ellen (28 </a:t>
            </a:r>
            <a:r>
              <a:rPr lang="nl-NL" sz="2400" b="1" dirty="0" err="1"/>
              <a:t>jr</a:t>
            </a:r>
            <a:r>
              <a:rPr lang="nl-NL" sz="2400" b="1" dirty="0"/>
              <a:t>) gehuwd met Govert. Ellen heeft colitis ulcerosa. Enige jaren terug had zij een aantal keren duidelijk pijn bij de coïtus. (waarschijnlijk door stoten tegen het geïrriteerde darmdeel). Govert houdt veel rekening met haar. Hij wil haar geen pijn doen. Maar weet ook niet goed hoe te vrijen zonder pijn of zonder coïtus. Gevolg: Er is geen intimiteit meer.  Ellen voelt zich schuldig  Beiden staan in de kou ! </a:t>
            </a:r>
            <a:endParaRPr lang="nl-NL"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61EEE4-0F2E-B312-5C8A-E947DDB460B7}"/>
              </a:ext>
            </a:extLst>
          </p:cNvPr>
          <p:cNvSpPr>
            <a:spLocks noGrp="1"/>
          </p:cNvSpPr>
          <p:nvPr>
            <p:ph type="title"/>
          </p:nvPr>
        </p:nvSpPr>
        <p:spPr/>
        <p:txBody>
          <a:bodyPr/>
          <a:lstStyle/>
          <a:p>
            <a:r>
              <a:rPr lang="nl-NL" dirty="0"/>
              <a:t>Frits</a:t>
            </a:r>
          </a:p>
        </p:txBody>
      </p:sp>
      <p:sp>
        <p:nvSpPr>
          <p:cNvPr id="3" name="Tijdelijke aanduiding voor inhoud 2">
            <a:extLst>
              <a:ext uri="{FF2B5EF4-FFF2-40B4-BE49-F238E27FC236}">
                <a16:creationId xmlns:a16="http://schemas.microsoft.com/office/drawing/2014/main" id="{5B845748-0CA6-27F6-ECDF-FC08DAABB844}"/>
              </a:ext>
            </a:extLst>
          </p:cNvPr>
          <p:cNvSpPr>
            <a:spLocks noGrp="1"/>
          </p:cNvSpPr>
          <p:nvPr>
            <p:ph idx="1"/>
          </p:nvPr>
        </p:nvSpPr>
        <p:spPr/>
        <p:txBody>
          <a:bodyPr>
            <a:normAutofit lnSpcReduction="10000"/>
          </a:bodyPr>
          <a:lstStyle/>
          <a:p>
            <a:pPr marL="0" indent="0">
              <a:buNone/>
            </a:pPr>
            <a:r>
              <a:rPr lang="nl-NL" dirty="0"/>
              <a:t>Frits (26 jaar) sinds kort relatie met Anne.</a:t>
            </a:r>
          </a:p>
          <a:p>
            <a:pPr marL="0" indent="0">
              <a:buNone/>
            </a:pPr>
            <a:r>
              <a:rPr lang="nl-NL" dirty="0"/>
              <a:t>Frits is onzeker: Hij heeft een dik gezicht, is vermoeid en misschien moet hij wel aan een stoma.</a:t>
            </a:r>
          </a:p>
          <a:p>
            <a:pPr marL="0" indent="0">
              <a:buNone/>
            </a:pPr>
            <a:r>
              <a:rPr lang="nl-NL" dirty="0"/>
              <a:t>Hij kan Anne niet bieden wat ze wil….met z’n erectie gaat het ook steeds minder.</a:t>
            </a:r>
          </a:p>
          <a:p>
            <a:pPr marL="0" indent="0">
              <a:buNone/>
            </a:pPr>
            <a:r>
              <a:rPr lang="nl-NL" dirty="0"/>
              <a:t>Als je het hem op de man vraagt moet ze maar een andere man zoeken…zo’n mooie jonge vrouw gun je toch het beste.</a:t>
            </a:r>
          </a:p>
          <a:p>
            <a:pPr marL="0" indent="0">
              <a:buNone/>
            </a:pPr>
            <a:r>
              <a:rPr lang="nl-NL" dirty="0"/>
              <a:t>Hij durft haar al bijna niet meer aan te raken…. Stel dat ze seks verwacht en het lukt weer niet.</a:t>
            </a:r>
          </a:p>
          <a:p>
            <a:pPr marL="0" indent="0">
              <a:buNone/>
            </a:pPr>
            <a:endParaRPr lang="nl-NL" dirty="0"/>
          </a:p>
        </p:txBody>
      </p:sp>
    </p:spTree>
    <p:extLst>
      <p:ext uri="{BB962C8B-B14F-4D97-AF65-F5344CB8AC3E}">
        <p14:creationId xmlns:p14="http://schemas.microsoft.com/office/powerpoint/2010/main" val="1962826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789312-7370-381A-75C9-2AD644672048}"/>
              </a:ext>
            </a:extLst>
          </p:cNvPr>
          <p:cNvSpPr>
            <a:spLocks noGrp="1"/>
          </p:cNvSpPr>
          <p:nvPr>
            <p:ph type="title"/>
          </p:nvPr>
        </p:nvSpPr>
        <p:spPr/>
        <p:txBody>
          <a:bodyPr/>
          <a:lstStyle/>
          <a:p>
            <a:r>
              <a:rPr lang="nl-NL" dirty="0"/>
              <a:t>Vraag aan U:</a:t>
            </a:r>
          </a:p>
        </p:txBody>
      </p:sp>
      <p:sp>
        <p:nvSpPr>
          <p:cNvPr id="3" name="Tijdelijke aanduiding voor inhoud 2">
            <a:extLst>
              <a:ext uri="{FF2B5EF4-FFF2-40B4-BE49-F238E27FC236}">
                <a16:creationId xmlns:a16="http://schemas.microsoft.com/office/drawing/2014/main" id="{0B77D073-9DDB-B90F-DF7D-ACB1E86C7008}"/>
              </a:ext>
            </a:extLst>
          </p:cNvPr>
          <p:cNvSpPr>
            <a:spLocks noGrp="1"/>
          </p:cNvSpPr>
          <p:nvPr>
            <p:ph idx="1"/>
          </p:nvPr>
        </p:nvSpPr>
        <p:spPr/>
        <p:txBody>
          <a:bodyPr/>
          <a:lstStyle/>
          <a:p>
            <a:r>
              <a:rPr lang="nl-NL" dirty="0"/>
              <a:t>Wat zou Anne denken?</a:t>
            </a:r>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2421559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96A8C-44C8-FB61-BC71-A9F43DF7F5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DFB899-BBD3-CBD9-1904-FA3D65DBD71A}"/>
              </a:ext>
            </a:extLst>
          </p:cNvPr>
          <p:cNvSpPr>
            <a:spLocks noGrp="1"/>
          </p:cNvSpPr>
          <p:nvPr>
            <p:ph type="title"/>
          </p:nvPr>
        </p:nvSpPr>
        <p:spPr/>
        <p:txBody>
          <a:bodyPr/>
          <a:lstStyle/>
          <a:p>
            <a:r>
              <a:rPr lang="nl-NL" dirty="0"/>
              <a:t>Vraag aan U:</a:t>
            </a:r>
          </a:p>
        </p:txBody>
      </p:sp>
      <p:sp>
        <p:nvSpPr>
          <p:cNvPr id="3" name="Tijdelijke aanduiding voor inhoud 2">
            <a:extLst>
              <a:ext uri="{FF2B5EF4-FFF2-40B4-BE49-F238E27FC236}">
                <a16:creationId xmlns:a16="http://schemas.microsoft.com/office/drawing/2014/main" id="{238E100C-E45F-D678-4F3D-B31DB001242E}"/>
              </a:ext>
            </a:extLst>
          </p:cNvPr>
          <p:cNvSpPr>
            <a:spLocks noGrp="1"/>
          </p:cNvSpPr>
          <p:nvPr>
            <p:ph idx="1"/>
          </p:nvPr>
        </p:nvSpPr>
        <p:spPr/>
        <p:txBody>
          <a:bodyPr/>
          <a:lstStyle/>
          <a:p>
            <a:r>
              <a:rPr lang="nl-NL" dirty="0"/>
              <a:t>Wat zou Anne denken?</a:t>
            </a:r>
          </a:p>
          <a:p>
            <a:endParaRPr lang="nl-NL" dirty="0"/>
          </a:p>
          <a:p>
            <a:r>
              <a:rPr lang="nl-NL" dirty="0"/>
              <a:t>Dat weet Frits nooit zonder het aan haar te vragen!!</a:t>
            </a:r>
          </a:p>
          <a:p>
            <a:r>
              <a:rPr lang="nl-NL" dirty="0"/>
              <a:t>NIVEA: Nooit </a:t>
            </a:r>
            <a:r>
              <a:rPr lang="nl-NL"/>
              <a:t>Invullen Voor Een Ander</a:t>
            </a:r>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3833462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7273E-689D-599E-B173-E56820E9810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3F66F5E8-A13F-61C5-0C42-E51E5BFD69AE}"/>
              </a:ext>
            </a:extLst>
          </p:cNvPr>
          <p:cNvSpPr>
            <a:spLocks noGrp="1"/>
          </p:cNvSpPr>
          <p:nvPr>
            <p:ph type="ctrTitle"/>
          </p:nvPr>
        </p:nvSpPr>
        <p:spPr/>
        <p:txBody>
          <a:bodyPr/>
          <a:lstStyle/>
          <a:p>
            <a:r>
              <a:rPr lang="nl-NL" dirty="0"/>
              <a:t>IBD en Seksuele Gezondheid</a:t>
            </a:r>
          </a:p>
        </p:txBody>
      </p:sp>
      <p:sp>
        <p:nvSpPr>
          <p:cNvPr id="5" name="Ondertitel 4">
            <a:extLst>
              <a:ext uri="{FF2B5EF4-FFF2-40B4-BE49-F238E27FC236}">
                <a16:creationId xmlns:a16="http://schemas.microsoft.com/office/drawing/2014/main" id="{3C604212-21CC-1CBB-9417-69C18157E11A}"/>
              </a:ext>
            </a:extLst>
          </p:cNvPr>
          <p:cNvSpPr>
            <a:spLocks noGrp="1"/>
          </p:cNvSpPr>
          <p:nvPr>
            <p:ph type="subTitle" idx="1"/>
          </p:nvPr>
        </p:nvSpPr>
        <p:spPr/>
        <p:txBody>
          <a:bodyPr>
            <a:normAutofit/>
          </a:bodyPr>
          <a:lstStyle/>
          <a:p>
            <a:r>
              <a:rPr lang="nl-NL" dirty="0"/>
              <a:t>Anneke van Loevesijn</a:t>
            </a:r>
          </a:p>
          <a:p>
            <a:r>
              <a:rPr lang="nl-NL" sz="2000" dirty="0"/>
              <a:t>arts-seksuoloog NVVS</a:t>
            </a:r>
          </a:p>
        </p:txBody>
      </p:sp>
    </p:spTree>
    <p:extLst>
      <p:ext uri="{BB962C8B-B14F-4D97-AF65-F5344CB8AC3E}">
        <p14:creationId xmlns:p14="http://schemas.microsoft.com/office/powerpoint/2010/main" val="2673804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Waarom hebben we seks ….…</a:t>
            </a:r>
          </a:p>
        </p:txBody>
      </p:sp>
      <p:sp>
        <p:nvSpPr>
          <p:cNvPr id="3" name="Tijdelijke aanduiding voor inhoud 2"/>
          <p:cNvSpPr>
            <a:spLocks noGrp="1"/>
          </p:cNvSpPr>
          <p:nvPr>
            <p:ph idx="1"/>
          </p:nvPr>
        </p:nvSpPr>
        <p:spPr/>
        <p:txBody>
          <a:bodyPr>
            <a:normAutofit/>
          </a:bodyPr>
          <a:lstStyle/>
          <a:p>
            <a:pPr marL="0" indent="0">
              <a:buNone/>
            </a:pPr>
            <a:r>
              <a:rPr lang="nl-NL" dirty="0"/>
              <a:t>(Vrouwen hebben meer dan 200 motieven…)</a:t>
            </a:r>
          </a:p>
          <a:p>
            <a:endParaRPr lang="nl-NL" dirty="0"/>
          </a:p>
          <a:p>
            <a:r>
              <a:rPr lang="nl-NL" b="1" dirty="0"/>
              <a:t>Relatie (liefde, intimiteit, contact, </a:t>
            </a:r>
            <a:r>
              <a:rPr lang="nl-NL" b="1" dirty="0" err="1"/>
              <a:t>etc</a:t>
            </a:r>
            <a:r>
              <a:rPr lang="nl-NL" b="1" dirty="0"/>
              <a:t>) </a:t>
            </a:r>
          </a:p>
          <a:p>
            <a:r>
              <a:rPr lang="nl-NL" b="1" dirty="0"/>
              <a:t>Voortplanting </a:t>
            </a:r>
          </a:p>
          <a:p>
            <a:r>
              <a:rPr lang="nl-NL" b="1" dirty="0"/>
              <a:t>Recreatie (lekker; avontuur, lust, etc.) </a:t>
            </a:r>
          </a:p>
          <a:p>
            <a:r>
              <a:rPr lang="nl-NL" b="1" dirty="0"/>
              <a:t>Gewoonte</a:t>
            </a:r>
          </a:p>
          <a:p>
            <a:r>
              <a:rPr lang="nl-NL" b="1" dirty="0"/>
              <a:t>Uit verveling (regenachtige zondagmiddag)</a:t>
            </a:r>
          </a:p>
          <a:p>
            <a:endParaRPr lang="nl-NL" b="1" dirty="0"/>
          </a:p>
          <a:p>
            <a:endParaRPr lang="nl-NL" dirty="0"/>
          </a:p>
        </p:txBody>
      </p:sp>
      <p:sp>
        <p:nvSpPr>
          <p:cNvPr id="7" name="Tijdelijke aanduiding voor inhoud 2"/>
          <p:cNvSpPr txBox="1">
            <a:spLocks/>
          </p:cNvSpPr>
          <p:nvPr/>
        </p:nvSpPr>
        <p:spPr>
          <a:xfrm>
            <a:off x="1731338" y="7551887"/>
            <a:ext cx="4685338" cy="2402922"/>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a:t>(Vrouwen hebben meer dan 200 motieven…)</a:t>
            </a:r>
          </a:p>
          <a:p>
            <a:endParaRPr lang="nl-NL"/>
          </a:p>
          <a:p>
            <a:r>
              <a:rPr lang="nl-NL" b="1"/>
              <a:t>Relatie (liefde, intimiteit, contact, etc) </a:t>
            </a:r>
          </a:p>
          <a:p>
            <a:r>
              <a:rPr lang="nl-NL" b="1"/>
              <a:t>Voortplanting </a:t>
            </a:r>
          </a:p>
          <a:p>
            <a:r>
              <a:rPr lang="nl-NL" b="1"/>
              <a:t>Recreatie (lekker; avontuur, lust, etc.) </a:t>
            </a:r>
          </a:p>
          <a:p>
            <a:r>
              <a:rPr lang="nl-NL" b="1"/>
              <a:t>Gewoonte</a:t>
            </a:r>
          </a:p>
          <a:p>
            <a:r>
              <a:rPr lang="nl-NL" b="1"/>
              <a:t>Uit verveling (?)</a:t>
            </a:r>
          </a:p>
          <a:p>
            <a:endParaRPr lang="nl-NL" dirty="0"/>
          </a:p>
        </p:txBody>
      </p:sp>
      <p:pic>
        <p:nvPicPr>
          <p:cNvPr id="8" name="Picture 2" descr="https://s.s-bol.com/imgbase0/imagebase3/large/FC/2/1/2/1/10010040068512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30974"/>
            <a:ext cx="1838077" cy="2389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werkt seks?</a:t>
            </a:r>
          </a:p>
        </p:txBody>
      </p:sp>
      <p:pic>
        <p:nvPicPr>
          <p:cNvPr id="3074" name="Picture 2"/>
          <p:cNvPicPr>
            <a:picLocks noGrp="1" noChangeAspect="1" noChangeArrowheads="1"/>
          </p:cNvPicPr>
          <p:nvPr>
            <p:ph idx="1"/>
          </p:nvPr>
        </p:nvPicPr>
        <p:blipFill>
          <a:blip r:embed="rId2" cstate="print"/>
          <a:stretch>
            <a:fillRect/>
          </a:stretch>
        </p:blipFill>
        <p:spPr bwMode="auto">
          <a:xfrm>
            <a:off x="3283380" y="1825625"/>
            <a:ext cx="2577239" cy="4351338"/>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nl-NL"/>
              <a:t>Hoe werkt seks?</a:t>
            </a:r>
          </a:p>
        </p:txBody>
      </p:sp>
      <p:graphicFrame>
        <p:nvGraphicFramePr>
          <p:cNvPr id="4" name="Tijdelijke aanduiding voor inhoud 4"/>
          <p:cNvGraphicFramePr>
            <a:graphicFrameLocks/>
          </p:cNvGraphicFramePr>
          <p:nvPr/>
        </p:nvGraphicFramePr>
        <p:xfrm>
          <a:off x="755576" y="2060848"/>
          <a:ext cx="8157592" cy="4797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898670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517031370"/>
              </p:ext>
            </p:extLst>
          </p:nvPr>
        </p:nvGraphicFramePr>
        <p:xfrm>
          <a:off x="0" y="12328"/>
          <a:ext cx="9144000" cy="6858000"/>
        </p:xfrm>
        <a:graphic>
          <a:graphicData uri="http://schemas.openxmlformats.org/presentationml/2006/ole">
            <mc:AlternateContent xmlns:mc="http://schemas.openxmlformats.org/markup-compatibility/2006">
              <mc:Choice xmlns:v="urn:schemas-microsoft-com:vml" Requires="v">
                <p:oleObj name="Slide" r:id="rId2" imgW="4571981" imgH="3429123" progId="PowerPoint.Slide.8">
                  <p:embed/>
                </p:oleObj>
              </mc:Choice>
              <mc:Fallback>
                <p:oleObj name="Slide" r:id="rId2" imgW="4571981" imgH="3429123" progId="PowerPoint.Slide.8">
                  <p:embed/>
                  <p:pic>
                    <p:nvPicPr>
                      <p:cNvPr id="2050" name="Object 2"/>
                      <p:cNvPicPr>
                        <a:picLocks noChangeAspect="1" noChangeArrowheads="1"/>
                      </p:cNvPicPr>
                      <p:nvPr/>
                    </p:nvPicPr>
                    <p:blipFill>
                      <a:blip r:embed="rId3"/>
                      <a:srcRect/>
                      <a:stretch>
                        <a:fillRect/>
                      </a:stretch>
                    </p:blipFill>
                    <p:spPr bwMode="auto">
                      <a:xfrm>
                        <a:off x="0" y="1232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48389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Bij de man</a:t>
            </a:r>
          </a:p>
        </p:txBody>
      </p:sp>
      <p:sp>
        <p:nvSpPr>
          <p:cNvPr id="3" name="Tijdelijke aanduiding voor inhoud 2"/>
          <p:cNvSpPr>
            <a:spLocks noGrp="1"/>
          </p:cNvSpPr>
          <p:nvPr>
            <p:ph idx="1"/>
          </p:nvPr>
        </p:nvSpPr>
        <p:spPr/>
        <p:txBody>
          <a:bodyPr/>
          <a:lstStyle/>
          <a:p>
            <a:r>
              <a:rPr lang="nl-NL" dirty="0"/>
              <a:t>Seksuele respons curve:</a:t>
            </a:r>
          </a:p>
          <a:p>
            <a:endParaRPr lang="nl-NL" dirty="0"/>
          </a:p>
          <a:p>
            <a:pPr lvl="1"/>
            <a:r>
              <a:rPr lang="nl-NL" dirty="0"/>
              <a:t>Min of meer lineair </a:t>
            </a:r>
          </a:p>
          <a:p>
            <a:pPr lvl="1"/>
            <a:r>
              <a:rPr lang="nl-NL" dirty="0"/>
              <a:t>Snel zin </a:t>
            </a:r>
          </a:p>
          <a:p>
            <a:pPr lvl="1"/>
            <a:r>
              <a:rPr lang="nl-NL" dirty="0"/>
              <a:t>Relatief snel orgasme </a:t>
            </a:r>
          </a:p>
          <a:p>
            <a:pPr lvl="1"/>
            <a:r>
              <a:rPr lang="nl-NL" dirty="0"/>
              <a:t>Daarna </a:t>
            </a:r>
            <a:r>
              <a:rPr lang="nl-NL" dirty="0" err="1"/>
              <a:t>refractaire</a:t>
            </a:r>
            <a:r>
              <a:rPr lang="nl-NL" dirty="0"/>
              <a:t> periode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Bij de vrouw</a:t>
            </a:r>
          </a:p>
        </p:txBody>
      </p:sp>
      <p:sp>
        <p:nvSpPr>
          <p:cNvPr id="3" name="Tijdelijke aanduiding voor inhoud 2"/>
          <p:cNvSpPr>
            <a:spLocks noGrp="1"/>
          </p:cNvSpPr>
          <p:nvPr>
            <p:ph idx="1"/>
          </p:nvPr>
        </p:nvSpPr>
        <p:spPr/>
        <p:txBody>
          <a:bodyPr/>
          <a:lstStyle/>
          <a:p>
            <a:endParaRPr lang="nl-NL" dirty="0"/>
          </a:p>
          <a:p>
            <a:r>
              <a:rPr lang="nl-NL" dirty="0"/>
              <a:t>Zin vaak eerst afwezig </a:t>
            </a:r>
          </a:p>
          <a:p>
            <a:r>
              <a:rPr lang="nl-NL" dirty="0"/>
              <a:t>De “activiteit” start met contact / betrokkenheid </a:t>
            </a:r>
          </a:p>
          <a:p>
            <a:r>
              <a:rPr lang="nl-NL" dirty="0"/>
              <a:t>Van daaruit ontstaat opwinding </a:t>
            </a:r>
          </a:p>
          <a:p>
            <a:r>
              <a:rPr lang="nl-NL" dirty="0"/>
              <a:t>Vanuit de opwinding kan zin ontstaan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p:txBody>
          <a:bodyPr>
            <a:normAutofit/>
          </a:bodyPr>
          <a:lstStyle/>
          <a:p>
            <a:r>
              <a:rPr lang="nl-NL" dirty="0"/>
              <a:t>Verschillen man en vrouw</a:t>
            </a:r>
            <a:br>
              <a:rPr lang="nl-NL" dirty="0"/>
            </a:br>
            <a:r>
              <a:rPr lang="nl-NL" dirty="0"/>
              <a:t>Niet beter of slechter….</a:t>
            </a:r>
          </a:p>
        </p:txBody>
      </p:sp>
      <p:sp>
        <p:nvSpPr>
          <p:cNvPr id="11" name="Tijdelijke aanduiding voor tekst 10"/>
          <p:cNvSpPr>
            <a:spLocks noGrp="1"/>
          </p:cNvSpPr>
          <p:nvPr>
            <p:ph type="body" idx="1"/>
          </p:nvPr>
        </p:nvSpPr>
        <p:spPr/>
        <p:txBody>
          <a:bodyPr/>
          <a:lstStyle/>
          <a:p>
            <a:r>
              <a:rPr lang="nl-NL" b="0" dirty="0"/>
              <a:t>Bij mannen</a:t>
            </a:r>
          </a:p>
        </p:txBody>
      </p:sp>
      <p:sp>
        <p:nvSpPr>
          <p:cNvPr id="7" name="Tijdelijke aanduiding voor inhoud 6"/>
          <p:cNvSpPr>
            <a:spLocks noGrp="1"/>
          </p:cNvSpPr>
          <p:nvPr>
            <p:ph sz="half" idx="2"/>
          </p:nvPr>
        </p:nvSpPr>
        <p:spPr/>
        <p:txBody>
          <a:bodyPr>
            <a:normAutofit/>
          </a:bodyPr>
          <a:lstStyle/>
          <a:p>
            <a:endParaRPr lang="nl-NL" dirty="0"/>
          </a:p>
          <a:p>
            <a:r>
              <a:rPr lang="nl-NL" dirty="0"/>
              <a:t>Meer oriëntatie op seks</a:t>
            </a:r>
          </a:p>
          <a:p>
            <a:r>
              <a:rPr lang="nl-NL" dirty="0"/>
              <a:t>op genitaal </a:t>
            </a:r>
          </a:p>
          <a:p>
            <a:r>
              <a:rPr lang="nl-NL" dirty="0"/>
              <a:t>op orgasme </a:t>
            </a:r>
          </a:p>
          <a:p>
            <a:r>
              <a:rPr lang="nl-NL" dirty="0"/>
              <a:t>op penetratie</a:t>
            </a:r>
          </a:p>
          <a:p>
            <a:r>
              <a:rPr lang="nl-NL" dirty="0" err="1"/>
              <a:t>assertiever</a:t>
            </a:r>
            <a:r>
              <a:rPr lang="nl-NL" dirty="0"/>
              <a:t> </a:t>
            </a:r>
          </a:p>
          <a:p>
            <a:r>
              <a:rPr lang="nl-NL" dirty="0"/>
              <a:t>slechte antennes  </a:t>
            </a:r>
          </a:p>
        </p:txBody>
      </p:sp>
      <p:sp>
        <p:nvSpPr>
          <p:cNvPr id="12" name="Tijdelijke aanduiding voor tekst 11"/>
          <p:cNvSpPr>
            <a:spLocks noGrp="1"/>
          </p:cNvSpPr>
          <p:nvPr>
            <p:ph type="body" sz="quarter" idx="3"/>
          </p:nvPr>
        </p:nvSpPr>
        <p:spPr/>
        <p:txBody>
          <a:bodyPr/>
          <a:lstStyle/>
          <a:p>
            <a:endParaRPr lang="nl-NL" dirty="0"/>
          </a:p>
        </p:txBody>
      </p:sp>
      <p:pic>
        <p:nvPicPr>
          <p:cNvPr id="4100" name="Picture 4"/>
          <p:cNvPicPr>
            <a:picLocks noGrp="1" noChangeAspect="1" noChangeArrowheads="1"/>
          </p:cNvPicPr>
          <p:nvPr>
            <p:ph sz="quarter" idx="4"/>
          </p:nvPr>
        </p:nvPicPr>
        <p:blipFill>
          <a:blip r:embed="rId2" cstate="print"/>
          <a:stretch>
            <a:fillRect/>
          </a:stretch>
        </p:blipFill>
        <p:spPr bwMode="auto">
          <a:xfrm>
            <a:off x="5910626" y="2505075"/>
            <a:ext cx="1324836" cy="3684588"/>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Verschillen man en vrouw</a:t>
            </a:r>
            <a:br>
              <a:rPr lang="nl-NL" dirty="0"/>
            </a:br>
            <a:r>
              <a:rPr lang="nl-NL" dirty="0"/>
              <a:t>Niet beter of slechter….</a:t>
            </a:r>
          </a:p>
        </p:txBody>
      </p:sp>
      <p:sp>
        <p:nvSpPr>
          <p:cNvPr id="5" name="Tijdelijke aanduiding voor tekst 4"/>
          <p:cNvSpPr>
            <a:spLocks noGrp="1"/>
          </p:cNvSpPr>
          <p:nvPr>
            <p:ph type="body" idx="1"/>
          </p:nvPr>
        </p:nvSpPr>
        <p:spPr/>
        <p:txBody>
          <a:bodyPr/>
          <a:lstStyle/>
          <a:p>
            <a:r>
              <a:rPr lang="nl-NL" dirty="0"/>
              <a:t>Bij vrouwen</a:t>
            </a:r>
          </a:p>
        </p:txBody>
      </p:sp>
      <p:sp>
        <p:nvSpPr>
          <p:cNvPr id="6" name="Tijdelijke aanduiding voor inhoud 5"/>
          <p:cNvSpPr>
            <a:spLocks noGrp="1"/>
          </p:cNvSpPr>
          <p:nvPr>
            <p:ph sz="half" idx="2"/>
          </p:nvPr>
        </p:nvSpPr>
        <p:spPr/>
        <p:txBody>
          <a:bodyPr>
            <a:normAutofit/>
          </a:bodyPr>
          <a:lstStyle/>
          <a:p>
            <a:endParaRPr lang="nl-NL" dirty="0"/>
          </a:p>
          <a:p>
            <a:pPr marL="0" indent="0">
              <a:buNone/>
            </a:pPr>
            <a:r>
              <a:rPr lang="nl-NL" dirty="0"/>
              <a:t>Meer oriëntatie </a:t>
            </a:r>
          </a:p>
          <a:p>
            <a:r>
              <a:rPr lang="nl-NL" dirty="0"/>
              <a:t>op relatie </a:t>
            </a:r>
          </a:p>
          <a:p>
            <a:r>
              <a:rPr lang="nl-NL" dirty="0"/>
              <a:t>op contact </a:t>
            </a:r>
          </a:p>
          <a:p>
            <a:r>
              <a:rPr lang="nl-NL" dirty="0"/>
              <a:t>op sensualiteit </a:t>
            </a:r>
          </a:p>
          <a:p>
            <a:r>
              <a:rPr lang="nl-NL" dirty="0"/>
              <a:t>tamelijk sensitief </a:t>
            </a:r>
          </a:p>
          <a:p>
            <a:r>
              <a:rPr lang="nl-NL" dirty="0"/>
              <a:t>sterk schuldgevoel </a:t>
            </a:r>
          </a:p>
        </p:txBody>
      </p:sp>
      <p:sp>
        <p:nvSpPr>
          <p:cNvPr id="7" name="Tijdelijke aanduiding voor tekst 6"/>
          <p:cNvSpPr>
            <a:spLocks noGrp="1"/>
          </p:cNvSpPr>
          <p:nvPr>
            <p:ph type="body" sz="quarter" idx="3"/>
          </p:nvPr>
        </p:nvSpPr>
        <p:spPr/>
        <p:txBody>
          <a:bodyPr/>
          <a:lstStyle/>
          <a:p>
            <a:endParaRPr lang="nl-NL"/>
          </a:p>
        </p:txBody>
      </p:sp>
      <p:pic>
        <p:nvPicPr>
          <p:cNvPr id="5122" name="Picture 2"/>
          <p:cNvPicPr>
            <a:picLocks noGrp="1" noChangeAspect="1" noChangeArrowheads="1"/>
          </p:cNvPicPr>
          <p:nvPr>
            <p:ph sz="quarter" idx="4"/>
          </p:nvPr>
        </p:nvPicPr>
        <p:blipFill>
          <a:blip r:embed="rId2" cstate="print"/>
          <a:stretch>
            <a:fillRect/>
          </a:stretch>
        </p:blipFill>
        <p:spPr bwMode="auto">
          <a:xfrm>
            <a:off x="5912460" y="2505075"/>
            <a:ext cx="1321167" cy="3684588"/>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			Testosteron</a:t>
            </a:r>
          </a:p>
        </p:txBody>
      </p:sp>
      <p:pic>
        <p:nvPicPr>
          <p:cNvPr id="6146" name="Picture 2"/>
          <p:cNvPicPr>
            <a:picLocks noGrp="1" noChangeAspect="1" noChangeArrowheads="1"/>
          </p:cNvPicPr>
          <p:nvPr>
            <p:ph idx="1"/>
          </p:nvPr>
        </p:nvPicPr>
        <p:blipFill>
          <a:blip r:embed="rId2" cstate="print"/>
          <a:srcRect/>
          <a:stretch>
            <a:fillRect/>
          </a:stretch>
        </p:blipFill>
        <p:spPr bwMode="auto">
          <a:xfrm>
            <a:off x="467544" y="980728"/>
            <a:ext cx="1080120" cy="1368152"/>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827584" y="2276872"/>
            <a:ext cx="2195314" cy="1803648"/>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899592" y="3933056"/>
            <a:ext cx="2037010" cy="2727772"/>
          </a:xfrm>
          <a:prstGeom prst="rect">
            <a:avLst/>
          </a:prstGeom>
          <a:noFill/>
          <a:ln w="9525">
            <a:noFill/>
            <a:miter lim="800000"/>
            <a:headEnd/>
            <a:tailEnd/>
          </a:ln>
        </p:spPr>
      </p:pic>
      <p:sp>
        <p:nvSpPr>
          <p:cNvPr id="7" name="Tekstvak 6"/>
          <p:cNvSpPr txBox="1"/>
          <p:nvPr/>
        </p:nvSpPr>
        <p:spPr>
          <a:xfrm>
            <a:off x="4427984" y="2492896"/>
            <a:ext cx="3672408" cy="830997"/>
          </a:xfrm>
          <a:prstGeom prst="rect">
            <a:avLst/>
          </a:prstGeom>
          <a:noFill/>
        </p:spPr>
        <p:txBody>
          <a:bodyPr wrap="square" rtlCol="0">
            <a:spAutoFit/>
          </a:bodyPr>
          <a:lstStyle/>
          <a:p>
            <a:endParaRPr lang="nl-NL" dirty="0"/>
          </a:p>
          <a:p>
            <a:r>
              <a:rPr lang="nl-NL" dirty="0"/>
              <a:t>Behoefte aan autonomie. Steeds bezig met competitie en ‘dwarsliggen’ </a:t>
            </a:r>
          </a:p>
        </p:txBody>
      </p:sp>
      <p:sp>
        <p:nvSpPr>
          <p:cNvPr id="8" name="Tekstvak 7"/>
          <p:cNvSpPr txBox="1"/>
          <p:nvPr/>
        </p:nvSpPr>
        <p:spPr>
          <a:xfrm>
            <a:off x="4644008" y="4581128"/>
            <a:ext cx="3600400" cy="1077218"/>
          </a:xfrm>
          <a:prstGeom prst="rect">
            <a:avLst/>
          </a:prstGeom>
          <a:noFill/>
        </p:spPr>
        <p:txBody>
          <a:bodyPr wrap="square" rtlCol="0">
            <a:spAutoFit/>
          </a:bodyPr>
          <a:lstStyle/>
          <a:p>
            <a:endParaRPr lang="nl-NL" dirty="0"/>
          </a:p>
          <a:p>
            <a:r>
              <a:rPr lang="nl-NL" dirty="0"/>
              <a:t>Behoefte aan contact. Steeds bezig met ‘betrokkenheid’ en met ‘aardig zijn’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zit dat dan later bij seks…</a:t>
            </a:r>
          </a:p>
        </p:txBody>
      </p:sp>
      <p:sp>
        <p:nvSpPr>
          <p:cNvPr id="4" name="Tijdelijke aanduiding voor tekst 3"/>
          <p:cNvSpPr>
            <a:spLocks noGrp="1"/>
          </p:cNvSpPr>
          <p:nvPr>
            <p:ph type="body" idx="1"/>
          </p:nvPr>
        </p:nvSpPr>
        <p:spPr/>
        <p:txBody>
          <a:bodyPr/>
          <a:lstStyle/>
          <a:p>
            <a:r>
              <a:rPr lang="nl-NL" dirty="0"/>
              <a:t>vrouwen</a:t>
            </a:r>
          </a:p>
        </p:txBody>
      </p:sp>
      <p:sp>
        <p:nvSpPr>
          <p:cNvPr id="5" name="Tijdelijke aanduiding voor inhoud 4"/>
          <p:cNvSpPr>
            <a:spLocks noGrp="1"/>
          </p:cNvSpPr>
          <p:nvPr>
            <p:ph sz="half" idx="2"/>
          </p:nvPr>
        </p:nvSpPr>
        <p:spPr/>
        <p:txBody>
          <a:bodyPr>
            <a:normAutofit/>
          </a:bodyPr>
          <a:lstStyle/>
          <a:p>
            <a:endParaRPr lang="nl-NL" dirty="0"/>
          </a:p>
          <a:p>
            <a:r>
              <a:rPr lang="nl-NL" dirty="0"/>
              <a:t>Vrouwen zijn meer bezig met relatieaspecten </a:t>
            </a:r>
          </a:p>
          <a:p>
            <a:r>
              <a:rPr lang="nl-NL" dirty="0"/>
              <a:t>Niet zozeer met lubricatie</a:t>
            </a:r>
          </a:p>
          <a:p>
            <a:r>
              <a:rPr lang="nl-NL" dirty="0"/>
              <a:t>Maar meer met zin en aantrekkelijkheid</a:t>
            </a:r>
          </a:p>
        </p:txBody>
      </p:sp>
      <p:sp>
        <p:nvSpPr>
          <p:cNvPr id="6" name="Tijdelijke aanduiding voor tekst 5"/>
          <p:cNvSpPr>
            <a:spLocks noGrp="1"/>
          </p:cNvSpPr>
          <p:nvPr>
            <p:ph type="body" sz="quarter" idx="3"/>
          </p:nvPr>
        </p:nvSpPr>
        <p:spPr/>
        <p:txBody>
          <a:bodyPr/>
          <a:lstStyle/>
          <a:p>
            <a:r>
              <a:rPr lang="nl-NL" dirty="0"/>
              <a:t>Mannen</a:t>
            </a:r>
          </a:p>
        </p:txBody>
      </p:sp>
      <p:sp>
        <p:nvSpPr>
          <p:cNvPr id="7" name="Tijdelijke aanduiding voor inhoud 6"/>
          <p:cNvSpPr>
            <a:spLocks noGrp="1"/>
          </p:cNvSpPr>
          <p:nvPr>
            <p:ph sz="quarter" idx="4"/>
          </p:nvPr>
        </p:nvSpPr>
        <p:spPr/>
        <p:txBody>
          <a:bodyPr>
            <a:normAutofit fontScale="92500" lnSpcReduction="10000"/>
          </a:bodyPr>
          <a:lstStyle/>
          <a:p>
            <a:endParaRPr lang="nl-NL" dirty="0"/>
          </a:p>
          <a:p>
            <a:r>
              <a:rPr lang="nl-NL" dirty="0"/>
              <a:t>Mannen zijn meer bezig met functie </a:t>
            </a:r>
          </a:p>
          <a:p>
            <a:r>
              <a:rPr lang="nl-NL" dirty="0"/>
              <a:t>Eigen erectie </a:t>
            </a:r>
          </a:p>
          <a:p>
            <a:r>
              <a:rPr lang="nl-NL" dirty="0"/>
              <a:t>Eigen ejaculatie </a:t>
            </a:r>
          </a:p>
          <a:p>
            <a:endParaRPr lang="nl-NL" dirty="0"/>
          </a:p>
          <a:p>
            <a:r>
              <a:rPr lang="nl-NL" dirty="0"/>
              <a:t>Partner´s orgasme van belang als teken van goed presteren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19F5A1-0BDE-D0B1-E1B3-14009C84289F}"/>
              </a:ext>
            </a:extLst>
          </p:cNvPr>
          <p:cNvSpPr>
            <a:spLocks noGrp="1"/>
          </p:cNvSpPr>
          <p:nvPr>
            <p:ph type="title"/>
          </p:nvPr>
        </p:nvSpPr>
        <p:spPr/>
        <p:txBody>
          <a:bodyPr/>
          <a:lstStyle/>
          <a:p>
            <a:r>
              <a:rPr lang="nl-NL" dirty="0"/>
              <a:t>IBD…?</a:t>
            </a:r>
          </a:p>
        </p:txBody>
      </p:sp>
      <p:sp>
        <p:nvSpPr>
          <p:cNvPr id="3" name="Tijdelijke aanduiding voor inhoud 2">
            <a:extLst>
              <a:ext uri="{FF2B5EF4-FFF2-40B4-BE49-F238E27FC236}">
                <a16:creationId xmlns:a16="http://schemas.microsoft.com/office/drawing/2014/main" id="{B61E74F4-A0FF-DD64-26E0-075DEA9AFA21}"/>
              </a:ext>
            </a:extLst>
          </p:cNvPr>
          <p:cNvSpPr>
            <a:spLocks noGrp="1"/>
          </p:cNvSpPr>
          <p:nvPr>
            <p:ph idx="1"/>
          </p:nvPr>
        </p:nvSpPr>
        <p:spPr/>
        <p:txBody>
          <a:bodyPr>
            <a:normAutofit/>
          </a:bodyPr>
          <a:lstStyle/>
          <a:p>
            <a:pPr marL="0" indent="0">
              <a:buNone/>
            </a:pPr>
            <a:r>
              <a:rPr lang="nl-NL" dirty="0" err="1"/>
              <a:t>Inflammatory</a:t>
            </a:r>
            <a:r>
              <a:rPr lang="nl-NL" dirty="0"/>
              <a:t> </a:t>
            </a:r>
            <a:r>
              <a:rPr lang="nl-NL" dirty="0" err="1"/>
              <a:t>bowel</a:t>
            </a:r>
            <a:r>
              <a:rPr lang="nl-NL" dirty="0"/>
              <a:t> </a:t>
            </a:r>
            <a:r>
              <a:rPr lang="nl-NL" dirty="0" err="1"/>
              <a:t>disease</a:t>
            </a:r>
            <a:r>
              <a:rPr lang="nl-NL" dirty="0"/>
              <a:t>:</a:t>
            </a:r>
          </a:p>
          <a:p>
            <a:endParaRPr lang="nl-NL" dirty="0"/>
          </a:p>
          <a:p>
            <a:r>
              <a:rPr lang="nl-NL" dirty="0"/>
              <a:t>Colitis Ulcerosa</a:t>
            </a:r>
          </a:p>
          <a:p>
            <a:pPr lvl="1"/>
            <a:r>
              <a:rPr lang="nl-NL" dirty="0"/>
              <a:t>Zusjes van colitis: </a:t>
            </a:r>
          </a:p>
          <a:p>
            <a:pPr lvl="2"/>
            <a:r>
              <a:rPr lang="nl-NL" dirty="0"/>
              <a:t>microscopische colitis: lymfocytaire en collagene colitis</a:t>
            </a:r>
          </a:p>
          <a:p>
            <a:pPr lvl="2"/>
            <a:r>
              <a:rPr lang="nl-NL" dirty="0"/>
              <a:t>Eosinofiele colitis</a:t>
            </a:r>
          </a:p>
          <a:p>
            <a:r>
              <a:rPr lang="nl-NL" dirty="0"/>
              <a:t>Ziekte van </a:t>
            </a:r>
            <a:r>
              <a:rPr lang="nl-NL" dirty="0" err="1"/>
              <a:t>Crohn</a:t>
            </a:r>
            <a:endParaRPr lang="nl-NL" dirty="0"/>
          </a:p>
          <a:p>
            <a:endParaRPr lang="nl-NL" dirty="0"/>
          </a:p>
          <a:p>
            <a:r>
              <a:rPr lang="nl-NL" dirty="0"/>
              <a:t>Post-inflammatoire prikkelbare darm (</a:t>
            </a:r>
            <a:r>
              <a:rPr lang="nl-NL" sz="1400" dirty="0"/>
              <a:t>Gerd Bouma; AMC)</a:t>
            </a:r>
          </a:p>
          <a:p>
            <a:endParaRPr lang="nl-NL" dirty="0"/>
          </a:p>
        </p:txBody>
      </p:sp>
    </p:spTree>
    <p:extLst>
      <p:ext uri="{BB962C8B-B14F-4D97-AF65-F5344CB8AC3E}">
        <p14:creationId xmlns:p14="http://schemas.microsoft.com/office/powerpoint/2010/main" val="308972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Verstoring van de zin</a:t>
            </a:r>
          </a:p>
        </p:txBody>
      </p:sp>
      <p:sp>
        <p:nvSpPr>
          <p:cNvPr id="3" name="Tijdelijke aanduiding voor inhoud 2"/>
          <p:cNvSpPr>
            <a:spLocks noGrp="1"/>
          </p:cNvSpPr>
          <p:nvPr>
            <p:ph idx="1"/>
          </p:nvPr>
        </p:nvSpPr>
        <p:spPr/>
        <p:txBody>
          <a:bodyPr>
            <a:normAutofit fontScale="92500" lnSpcReduction="20000"/>
          </a:bodyPr>
          <a:lstStyle/>
          <a:p>
            <a:r>
              <a:rPr lang="nl-NL" dirty="0"/>
              <a:t>Effect van moeheid</a:t>
            </a:r>
          </a:p>
          <a:p>
            <a:r>
              <a:rPr lang="nl-NL" dirty="0"/>
              <a:t>(Te) veel bezig met ziekte </a:t>
            </a:r>
          </a:p>
          <a:p>
            <a:r>
              <a:rPr lang="nl-NL" dirty="0"/>
              <a:t>Laag zelfbesef o.a. door lage zelfwaardering; veranderd uiterlijk (stoma) </a:t>
            </a:r>
          </a:p>
          <a:p>
            <a:r>
              <a:rPr lang="nl-NL" dirty="0"/>
              <a:t>Onzekerheid over incontinentie (zoals ook zonder darmaandoening: man-vrouw verschillen) </a:t>
            </a:r>
          </a:p>
          <a:p>
            <a:r>
              <a:rPr lang="nl-NL" dirty="0"/>
              <a:t>Te laag testosteron door:  </a:t>
            </a:r>
          </a:p>
          <a:p>
            <a:pPr algn="l">
              <a:buFont typeface="Arial" panose="020B0604020202020204" pitchFamily="34" charset="0"/>
              <a:buChar char="•"/>
            </a:pPr>
            <a:r>
              <a:rPr lang="nl-NL" sz="1800" b="0" i="0" dirty="0">
                <a:solidFill>
                  <a:srgbClr val="0A0A0A"/>
                </a:solidFill>
                <a:effectLst/>
                <a:latin typeface="Open Sans" panose="020B0606030504020204" pitchFamily="34" charset="0"/>
              </a:rPr>
              <a:t>(Bij 25 tot 50 procent van de mensen met de ziekte van </a:t>
            </a:r>
            <a:r>
              <a:rPr lang="nl-NL" sz="1800" b="0" i="0" dirty="0" err="1">
                <a:solidFill>
                  <a:srgbClr val="0A0A0A"/>
                </a:solidFill>
                <a:effectLst/>
                <a:latin typeface="Open Sans" panose="020B0606030504020204" pitchFamily="34" charset="0"/>
              </a:rPr>
              <a:t>Crohn</a:t>
            </a:r>
            <a:r>
              <a:rPr lang="nl-NL" sz="1800" b="0" i="0" dirty="0">
                <a:solidFill>
                  <a:srgbClr val="0A0A0A"/>
                </a:solidFill>
                <a:effectLst/>
                <a:latin typeface="Open Sans" panose="020B0606030504020204" pitchFamily="34" charset="0"/>
              </a:rPr>
              <a:t> en colitis ulcerosa is de testosteronspiegel te laag)</a:t>
            </a:r>
          </a:p>
          <a:p>
            <a:pPr lvl="1"/>
            <a:r>
              <a:rPr lang="nl-NL" dirty="0"/>
              <a:t>Hoge dosis corticosteroïden</a:t>
            </a:r>
          </a:p>
          <a:p>
            <a:pPr lvl="1"/>
            <a:r>
              <a:rPr lang="nl-NL" dirty="0"/>
              <a:t>Oudere immunosuppressiva</a:t>
            </a:r>
          </a:p>
          <a:p>
            <a:pPr lvl="1"/>
            <a:r>
              <a:rPr lang="nl-NL" dirty="0"/>
              <a:t>Minder seks </a:t>
            </a:r>
          </a:p>
          <a:p>
            <a:r>
              <a:rPr lang="nl-NL" dirty="0"/>
              <a:t>Effect van antidepressiva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Verstoring van de opwinding</a:t>
            </a:r>
          </a:p>
        </p:txBody>
      </p:sp>
      <p:sp>
        <p:nvSpPr>
          <p:cNvPr id="3" name="Tijdelijke aanduiding voor inhoud 2"/>
          <p:cNvSpPr>
            <a:spLocks noGrp="1"/>
          </p:cNvSpPr>
          <p:nvPr>
            <p:ph idx="1"/>
          </p:nvPr>
        </p:nvSpPr>
        <p:spPr/>
        <p:txBody>
          <a:bodyPr>
            <a:normAutofit/>
          </a:bodyPr>
          <a:lstStyle/>
          <a:p>
            <a:r>
              <a:rPr lang="nl-NL" dirty="0"/>
              <a:t>Angst voor incontinentie</a:t>
            </a:r>
          </a:p>
          <a:p>
            <a:r>
              <a:rPr lang="nl-NL" dirty="0"/>
              <a:t>Faalangst (bij mannen)</a:t>
            </a:r>
          </a:p>
          <a:p>
            <a:r>
              <a:rPr lang="nl-NL" dirty="0"/>
              <a:t>Falende stabiliteit in de relatie</a:t>
            </a:r>
          </a:p>
          <a:p>
            <a:r>
              <a:rPr lang="nl-NL" dirty="0"/>
              <a:t>Verstoorde innervatie (door operatie) </a:t>
            </a:r>
          </a:p>
          <a:p>
            <a:pPr lvl="1"/>
            <a:r>
              <a:rPr lang="nl-NL" dirty="0"/>
              <a:t>Hoe lager in bekken hoe meer risico! </a:t>
            </a:r>
          </a:p>
          <a:p>
            <a:r>
              <a:rPr lang="nl-NL" dirty="0"/>
              <a:t>Effect van medicatie (bijv. </a:t>
            </a:r>
            <a:r>
              <a:rPr lang="nl-NL" dirty="0" err="1"/>
              <a:t>SSRI’s</a:t>
            </a:r>
            <a:r>
              <a:rPr lang="nl-NL" dirty="0"/>
              <a:t>, antihypertensiva) </a:t>
            </a:r>
          </a:p>
          <a:p>
            <a:r>
              <a:rPr lang="nl-NL" dirty="0"/>
              <a:t>Onafhankelijk van ziekte: Lifestyle factoren (roken, DM, geen beweging)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Verstoring van het orgasme</a:t>
            </a:r>
          </a:p>
        </p:txBody>
      </p:sp>
      <p:sp>
        <p:nvSpPr>
          <p:cNvPr id="3" name="Tijdelijke aanduiding voor inhoud 2"/>
          <p:cNvSpPr>
            <a:spLocks noGrp="1"/>
          </p:cNvSpPr>
          <p:nvPr>
            <p:ph idx="1"/>
          </p:nvPr>
        </p:nvSpPr>
        <p:spPr/>
        <p:txBody>
          <a:bodyPr/>
          <a:lstStyle/>
          <a:p>
            <a:endParaRPr lang="nl-NL" dirty="0"/>
          </a:p>
          <a:p>
            <a:r>
              <a:rPr lang="nl-NL" dirty="0"/>
              <a:t>Niet durven laten gaan o.a. door angst voor incontinentie  </a:t>
            </a:r>
          </a:p>
          <a:p>
            <a:r>
              <a:rPr lang="nl-NL" dirty="0"/>
              <a:t>Angst voor kramp bekkenbodem </a:t>
            </a:r>
          </a:p>
          <a:p>
            <a:r>
              <a:rPr lang="nl-NL" dirty="0"/>
              <a:t>antidepressiva (uit SSRI-groep) </a:t>
            </a:r>
          </a:p>
          <a:p>
            <a:r>
              <a:rPr lang="nl-NL" dirty="0"/>
              <a:t>operatieve schade (soms </a:t>
            </a:r>
            <a:r>
              <a:rPr lang="nl-NL" dirty="0" err="1"/>
              <a:t>anejaculatie</a:t>
            </a:r>
            <a:r>
              <a:rPr lang="nl-NL" dirty="0"/>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Seks bij IBD </a:t>
            </a:r>
            <a:br>
              <a:rPr lang="nl-NL" dirty="0"/>
            </a:br>
            <a:r>
              <a:rPr lang="nl-NL" dirty="0"/>
              <a:t>(</a:t>
            </a:r>
            <a:r>
              <a:rPr lang="nl-NL" dirty="0" err="1"/>
              <a:t>Infectious</a:t>
            </a:r>
            <a:r>
              <a:rPr lang="nl-NL" dirty="0"/>
              <a:t> </a:t>
            </a:r>
            <a:r>
              <a:rPr lang="nl-NL" dirty="0" err="1"/>
              <a:t>Bowel</a:t>
            </a:r>
            <a:r>
              <a:rPr lang="nl-NL" dirty="0"/>
              <a:t> </a:t>
            </a:r>
            <a:r>
              <a:rPr lang="nl-NL" dirty="0" err="1"/>
              <a:t>diseases</a:t>
            </a:r>
            <a:r>
              <a:rPr lang="nl-NL" dirty="0"/>
              <a:t>)</a:t>
            </a:r>
          </a:p>
        </p:txBody>
      </p:sp>
      <p:sp>
        <p:nvSpPr>
          <p:cNvPr id="3" name="Tijdelijke aanduiding voor inhoud 2"/>
          <p:cNvSpPr>
            <a:spLocks noGrp="1"/>
          </p:cNvSpPr>
          <p:nvPr>
            <p:ph idx="1"/>
          </p:nvPr>
        </p:nvSpPr>
        <p:spPr/>
        <p:txBody>
          <a:bodyPr>
            <a:normAutofit fontScale="85000" lnSpcReduction="20000"/>
          </a:bodyPr>
          <a:lstStyle/>
          <a:p>
            <a:endParaRPr lang="nl-NL" dirty="0"/>
          </a:p>
          <a:p>
            <a:pPr marL="514350" indent="-514350">
              <a:buAutoNum type="arabicPeriod"/>
            </a:pPr>
            <a:r>
              <a:rPr lang="nl-NL" dirty="0"/>
              <a:t>Fysieke effecten </a:t>
            </a:r>
          </a:p>
          <a:p>
            <a:pPr marL="514350" indent="-514350">
              <a:buAutoNum type="arabicPeriod"/>
            </a:pPr>
            <a:r>
              <a:rPr lang="nl-NL" dirty="0"/>
              <a:t>Emotionele effecten </a:t>
            </a:r>
          </a:p>
          <a:p>
            <a:pPr marL="514350" indent="-514350">
              <a:buAutoNum type="arabicPeriod"/>
            </a:pPr>
            <a:r>
              <a:rPr lang="nl-NL" dirty="0"/>
              <a:t>Medicatie effecten</a:t>
            </a:r>
          </a:p>
          <a:p>
            <a:pPr marL="0" indent="0">
              <a:buNone/>
            </a:pPr>
            <a:r>
              <a:rPr lang="nl-NL" dirty="0"/>
              <a:t> </a:t>
            </a:r>
          </a:p>
          <a:p>
            <a:r>
              <a:rPr lang="nl-NL" dirty="0"/>
              <a:t>Directe effecten: </a:t>
            </a:r>
          </a:p>
          <a:p>
            <a:pPr lvl="1"/>
            <a:r>
              <a:rPr lang="nl-NL" dirty="0"/>
              <a:t>Ziek / moe  minder zin </a:t>
            </a:r>
          </a:p>
          <a:p>
            <a:pPr lvl="1"/>
            <a:r>
              <a:rPr lang="nl-NL" dirty="0"/>
              <a:t>Algemeen ongemak: minder zin / opwinding </a:t>
            </a:r>
          </a:p>
          <a:p>
            <a:pPr lvl="1"/>
            <a:r>
              <a:rPr lang="nl-NL" dirty="0"/>
              <a:t>Pijn bij het vrijen: minder zin / opwinding </a:t>
            </a:r>
          </a:p>
          <a:p>
            <a:pPr lvl="1"/>
            <a:r>
              <a:rPr lang="nl-NL" dirty="0"/>
              <a:t>(stoten tegen de pijnlijke darm) </a:t>
            </a:r>
          </a:p>
          <a:p>
            <a:r>
              <a:rPr lang="nl-NL" dirty="0"/>
              <a:t>Indirecte effecten: </a:t>
            </a:r>
          </a:p>
          <a:p>
            <a:pPr lvl="1"/>
            <a:r>
              <a:rPr lang="nl-NL" dirty="0"/>
              <a:t>Al te hoge spanning </a:t>
            </a:r>
            <a:r>
              <a:rPr lang="nl-NL" dirty="0" err="1"/>
              <a:t>vd</a:t>
            </a:r>
            <a:r>
              <a:rPr lang="nl-NL" dirty="0"/>
              <a:t> bekkenbodem </a:t>
            </a:r>
          </a:p>
          <a:p>
            <a:pPr lvl="1"/>
            <a:r>
              <a:rPr lang="nl-NL" dirty="0"/>
              <a:t>Na ontstaan van fistels: gêne en schaamte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Hoge bekkenbodem spierspanning</a:t>
            </a:r>
          </a:p>
        </p:txBody>
      </p:sp>
      <p:sp>
        <p:nvSpPr>
          <p:cNvPr id="3" name="Tijdelijke aanduiding voor inhoud 2"/>
          <p:cNvSpPr>
            <a:spLocks noGrp="1"/>
          </p:cNvSpPr>
          <p:nvPr>
            <p:ph idx="1"/>
          </p:nvPr>
        </p:nvSpPr>
        <p:spPr/>
        <p:txBody>
          <a:bodyPr/>
          <a:lstStyle/>
          <a:p>
            <a:r>
              <a:rPr lang="nl-NL" dirty="0"/>
              <a:t>Eerder al aanwezig?</a:t>
            </a:r>
          </a:p>
          <a:p>
            <a:r>
              <a:rPr lang="nl-NL" dirty="0"/>
              <a:t>Kan ontstaan door ophouden, angst voor incontinentie</a:t>
            </a:r>
          </a:p>
          <a:p>
            <a:endParaRPr lang="nl-NL" dirty="0"/>
          </a:p>
          <a:p>
            <a:pPr marL="0" indent="0">
              <a:buNone/>
            </a:pPr>
            <a:r>
              <a:rPr lang="nl-NL" dirty="0"/>
              <a:t>Kan leiden tot:</a:t>
            </a:r>
          </a:p>
          <a:p>
            <a:pPr marL="0" indent="0">
              <a:buNone/>
            </a:pPr>
            <a:r>
              <a:rPr lang="nl-NL" dirty="0"/>
              <a:t>Pijn bij de gemeenschap, pijn in geslachtsdeel, erectie- en </a:t>
            </a:r>
            <a:r>
              <a:rPr lang="nl-NL" dirty="0" err="1"/>
              <a:t>orgasme-problemen</a:t>
            </a:r>
            <a:r>
              <a:rPr lang="nl-NL" dirty="0"/>
              <a:t>, </a:t>
            </a:r>
            <a:r>
              <a:rPr lang="nl-NL" dirty="0" err="1"/>
              <a:t>etc</a:t>
            </a:r>
            <a:endParaRPr lang="nl-NL" dirty="0"/>
          </a:p>
          <a:p>
            <a:endParaRPr lang="nl-NL" dirty="0"/>
          </a:p>
        </p:txBody>
      </p:sp>
    </p:spTree>
    <p:extLst>
      <p:ext uri="{BB962C8B-B14F-4D97-AF65-F5344CB8AC3E}">
        <p14:creationId xmlns:p14="http://schemas.microsoft.com/office/powerpoint/2010/main" val="3513016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Emotionele effecten</a:t>
            </a:r>
          </a:p>
        </p:txBody>
      </p:sp>
      <p:sp>
        <p:nvSpPr>
          <p:cNvPr id="3" name="Tijdelijke aanduiding voor inhoud 2"/>
          <p:cNvSpPr>
            <a:spLocks noGrp="1"/>
          </p:cNvSpPr>
          <p:nvPr>
            <p:ph idx="1"/>
          </p:nvPr>
        </p:nvSpPr>
        <p:spPr/>
        <p:txBody>
          <a:bodyPr>
            <a:normAutofit fontScale="92500"/>
          </a:bodyPr>
          <a:lstStyle/>
          <a:p>
            <a:endParaRPr lang="nl-NL" dirty="0"/>
          </a:p>
          <a:p>
            <a:r>
              <a:rPr lang="nl-NL" dirty="0"/>
              <a:t>Angst voor </a:t>
            </a:r>
            <a:r>
              <a:rPr lang="nl-NL" dirty="0" err="1"/>
              <a:t>soiling</a:t>
            </a:r>
            <a:r>
              <a:rPr lang="nl-NL" dirty="0"/>
              <a:t> (strepen in de broek) en incontinentie (flatus of ontlasting): minder opwinding </a:t>
            </a:r>
          </a:p>
          <a:p>
            <a:r>
              <a:rPr lang="nl-NL" dirty="0"/>
              <a:t>(Angst voor) verlies van aantrekkelijkheid: minder zin </a:t>
            </a:r>
          </a:p>
          <a:p>
            <a:endParaRPr lang="nl-NL" dirty="0"/>
          </a:p>
          <a:p>
            <a:endParaRPr lang="nl-NL" dirty="0"/>
          </a:p>
          <a:p>
            <a:r>
              <a:rPr lang="nl-NL" dirty="0"/>
              <a:t>Orgasme: meer oxytocine: dit doet colon peristaltiek toenemen</a:t>
            </a:r>
          </a:p>
          <a:p>
            <a:pPr lvl="1"/>
            <a:r>
              <a:rPr lang="nl-NL" dirty="0"/>
              <a:t>Beangstigend of </a:t>
            </a:r>
            <a:r>
              <a:rPr lang="nl-NL" dirty="0" err="1"/>
              <a:t>stimnulerend</a:t>
            </a:r>
            <a:endParaRPr lang="nl-NL"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Medicatie</a:t>
            </a:r>
          </a:p>
        </p:txBody>
      </p:sp>
      <p:sp>
        <p:nvSpPr>
          <p:cNvPr id="3" name="Tijdelijke aanduiding voor inhoud 2"/>
          <p:cNvSpPr>
            <a:spLocks noGrp="1"/>
          </p:cNvSpPr>
          <p:nvPr>
            <p:ph idx="1"/>
          </p:nvPr>
        </p:nvSpPr>
        <p:spPr/>
        <p:txBody>
          <a:bodyPr>
            <a:normAutofit lnSpcReduction="10000"/>
          </a:bodyPr>
          <a:lstStyle/>
          <a:p>
            <a:endParaRPr lang="nl-NL" dirty="0"/>
          </a:p>
          <a:p>
            <a:r>
              <a:rPr lang="nl-NL" dirty="0"/>
              <a:t>Budesonide: weinig last </a:t>
            </a:r>
          </a:p>
          <a:p>
            <a:r>
              <a:rPr lang="nl-NL" dirty="0"/>
              <a:t>5-aminosalicylzuur: weinig hinder</a:t>
            </a:r>
          </a:p>
          <a:p>
            <a:r>
              <a:rPr lang="nl-NL" dirty="0"/>
              <a:t>prednison / </a:t>
            </a:r>
            <a:r>
              <a:rPr lang="nl-NL" dirty="0" err="1"/>
              <a:t>prednisolon</a:t>
            </a:r>
            <a:r>
              <a:rPr lang="nl-NL" dirty="0"/>
              <a:t>: verstoring geslachtshormonen: minder zin </a:t>
            </a:r>
          </a:p>
          <a:p>
            <a:r>
              <a:rPr lang="nl-NL" dirty="0"/>
              <a:t>methotrexaat/ azathioprine: verstoring geslachtshormonen: (menstruatiestoornissen; verstoorde ontwikkeling ei- en zaadcel; daling oestrogeen en testosteron): minder zin en minder opwinding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Seksuele verstoring… wat is er aan te doen</a:t>
            </a:r>
          </a:p>
        </p:txBody>
      </p:sp>
      <p:sp>
        <p:nvSpPr>
          <p:cNvPr id="3" name="Tijdelijke aanduiding voor inhoud 2"/>
          <p:cNvSpPr>
            <a:spLocks noGrp="1"/>
          </p:cNvSpPr>
          <p:nvPr>
            <p:ph idx="1"/>
          </p:nvPr>
        </p:nvSpPr>
        <p:spPr/>
        <p:txBody>
          <a:bodyPr/>
          <a:lstStyle/>
          <a:p>
            <a:endParaRPr lang="nl-NL" dirty="0"/>
          </a:p>
          <a:p>
            <a:pPr marL="514350" indent="-514350">
              <a:buAutoNum type="arabicPeriod"/>
            </a:pPr>
            <a:r>
              <a:rPr lang="nl-NL" dirty="0"/>
              <a:t>Moed vatten: Gesprek erover </a:t>
            </a:r>
          </a:p>
          <a:p>
            <a:pPr marL="514350" indent="-514350">
              <a:buAutoNum type="arabicPeriod"/>
            </a:pPr>
            <a:r>
              <a:rPr lang="nl-NL" dirty="0"/>
              <a:t>Erkenning is een belangrijke vorm van hulpverlening </a:t>
            </a:r>
          </a:p>
          <a:p>
            <a:pPr marL="514350" indent="-514350">
              <a:buAutoNum type="arabicPeriod"/>
            </a:pPr>
            <a:r>
              <a:rPr lang="nl-NL" dirty="0"/>
              <a:t>Informatie </a:t>
            </a:r>
            <a:r>
              <a:rPr lang="nl-NL" dirty="0" err="1"/>
              <a:t>oa</a:t>
            </a:r>
            <a:r>
              <a:rPr lang="nl-NL" dirty="0"/>
              <a:t> met folders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B3ADC-132B-9EA4-8DE8-9692FD19EC74}"/>
              </a:ext>
            </a:extLst>
          </p:cNvPr>
          <p:cNvSpPr>
            <a:spLocks noGrp="1"/>
          </p:cNvSpPr>
          <p:nvPr>
            <p:ph type="title"/>
          </p:nvPr>
        </p:nvSpPr>
        <p:spPr/>
        <p:txBody>
          <a:bodyPr/>
          <a:lstStyle/>
          <a:p>
            <a:r>
              <a:rPr lang="nl-NL" dirty="0"/>
              <a:t>Nog geen partner….</a:t>
            </a:r>
          </a:p>
        </p:txBody>
      </p:sp>
      <p:sp>
        <p:nvSpPr>
          <p:cNvPr id="3" name="Tijdelijke aanduiding voor inhoud 2">
            <a:extLst>
              <a:ext uri="{FF2B5EF4-FFF2-40B4-BE49-F238E27FC236}">
                <a16:creationId xmlns:a16="http://schemas.microsoft.com/office/drawing/2014/main" id="{F277AA34-DF1C-64B1-2811-AD47B704B0FD}"/>
              </a:ext>
            </a:extLst>
          </p:cNvPr>
          <p:cNvSpPr>
            <a:spLocks noGrp="1"/>
          </p:cNvSpPr>
          <p:nvPr>
            <p:ph idx="1"/>
          </p:nvPr>
        </p:nvSpPr>
        <p:spPr/>
        <p:txBody>
          <a:bodyPr>
            <a:normAutofit fontScale="62500" lnSpcReduction="20000"/>
          </a:bodyPr>
          <a:lstStyle/>
          <a:p>
            <a:pPr marL="0" indent="0" algn="l">
              <a:buNone/>
            </a:pPr>
            <a:endParaRPr lang="nl-NL" b="0" i="0" dirty="0">
              <a:solidFill>
                <a:srgbClr val="292035"/>
              </a:solidFill>
              <a:effectLst/>
              <a:latin typeface="var(--header)"/>
            </a:endParaRPr>
          </a:p>
          <a:p>
            <a:pPr algn="l"/>
            <a:r>
              <a:rPr lang="nl-NL" b="0" i="0" dirty="0">
                <a:solidFill>
                  <a:srgbClr val="0A0A0A"/>
                </a:solidFill>
                <a:effectLst/>
                <a:latin typeface="Open Sans" panose="020B0606030504020204" pitchFamily="34" charset="0"/>
              </a:rPr>
              <a:t>Bij het daten:</a:t>
            </a:r>
          </a:p>
          <a:p>
            <a:pPr algn="l"/>
            <a:r>
              <a:rPr lang="nl-NL" dirty="0">
                <a:solidFill>
                  <a:srgbClr val="0A0A0A"/>
                </a:solidFill>
                <a:latin typeface="Open Sans" panose="020B0606030504020204" pitchFamily="34" charset="0"/>
              </a:rPr>
              <a:t>Extra spannend: wat is het juiste  moment…</a:t>
            </a:r>
          </a:p>
          <a:p>
            <a:pPr algn="l"/>
            <a:r>
              <a:rPr lang="nl-NL" b="0" i="0" dirty="0">
                <a:solidFill>
                  <a:srgbClr val="0A0A0A"/>
                </a:solidFill>
                <a:effectLst/>
                <a:latin typeface="Open Sans" panose="020B0606030504020204" pitchFamily="34" charset="0"/>
              </a:rPr>
              <a:t>Als je er al snel over begint, kan dat opluchten. Minder druk om uit te leggen waarom je bepaald eten wel of niet eet, of geen alcohol drinkt.</a:t>
            </a:r>
          </a:p>
          <a:p>
            <a:pPr algn="l"/>
            <a:r>
              <a:rPr lang="nl-NL" b="0" i="0" dirty="0">
                <a:solidFill>
                  <a:srgbClr val="0A0A0A"/>
                </a:solidFill>
                <a:effectLst/>
                <a:latin typeface="Open Sans" panose="020B0606030504020204" pitchFamily="34" charset="0"/>
              </a:rPr>
              <a:t>Als de ander negatief reageert op je ziekte, is het misschien maar beter dat je dit eerder dan later weet.</a:t>
            </a:r>
            <a:br>
              <a:rPr lang="nl-NL" b="0" i="0" dirty="0">
                <a:solidFill>
                  <a:srgbClr val="0A0A0A"/>
                </a:solidFill>
                <a:effectLst/>
                <a:latin typeface="Open Sans" panose="020B0606030504020204" pitchFamily="34" charset="0"/>
              </a:rPr>
            </a:br>
            <a:endParaRPr lang="nl-NL" b="0" i="0" dirty="0">
              <a:solidFill>
                <a:srgbClr val="0A0A0A"/>
              </a:solidFill>
              <a:effectLst/>
              <a:latin typeface="Open Sans" panose="020B0606030504020204" pitchFamily="34" charset="0"/>
            </a:endParaRPr>
          </a:p>
          <a:p>
            <a:pPr algn="l"/>
            <a:r>
              <a:rPr lang="nl-NL" b="0" i="0" dirty="0">
                <a:solidFill>
                  <a:srgbClr val="0A0A0A"/>
                </a:solidFill>
                <a:effectLst/>
                <a:latin typeface="Open Sans" panose="020B0606030504020204" pitchFamily="34" charset="0"/>
              </a:rPr>
              <a:t>Maar misschien vind je het juist prettig om iemand eerst goed te leren kennen, voordat je over je ziekte vertelt.</a:t>
            </a:r>
          </a:p>
          <a:p>
            <a:pPr algn="l"/>
            <a:r>
              <a:rPr lang="nl-NL" b="0" i="0" dirty="0">
                <a:solidFill>
                  <a:srgbClr val="0A0A0A"/>
                </a:solidFill>
                <a:effectLst/>
                <a:latin typeface="Open Sans" panose="020B0606030504020204" pitchFamily="34" charset="0"/>
              </a:rPr>
              <a:t>Je ziekte is onderdeel van wie jij bent. Wanneer zou jij het zelf willen weten van een a.s. partner?</a:t>
            </a:r>
          </a:p>
          <a:p>
            <a:pPr algn="l"/>
            <a:endParaRPr lang="nl-NL" dirty="0">
              <a:solidFill>
                <a:srgbClr val="0A0A0A"/>
              </a:solidFill>
              <a:latin typeface="Open Sans" panose="020B0606030504020204" pitchFamily="34" charset="0"/>
            </a:endParaRPr>
          </a:p>
          <a:p>
            <a:pPr algn="l"/>
            <a:r>
              <a:rPr lang="nl-NL" b="0" i="1" dirty="0">
                <a:solidFill>
                  <a:srgbClr val="0A0A0A"/>
                </a:solidFill>
                <a:effectLst/>
                <a:latin typeface="Open Sans" panose="020B0606030504020204" pitchFamily="34" charset="0"/>
              </a:rPr>
              <a:t> Jouw beste relaties zijn met mensen die jou zien en van je houden zoals je bent.</a:t>
            </a:r>
          </a:p>
          <a:p>
            <a:endParaRPr lang="nl-NL" dirty="0"/>
          </a:p>
        </p:txBody>
      </p:sp>
    </p:spTree>
    <p:extLst>
      <p:ext uri="{BB962C8B-B14F-4D97-AF65-F5344CB8AC3E}">
        <p14:creationId xmlns:p14="http://schemas.microsoft.com/office/powerpoint/2010/main" val="7275929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Bevestigende factoren</a:t>
            </a:r>
          </a:p>
        </p:txBody>
      </p:sp>
      <p:sp>
        <p:nvSpPr>
          <p:cNvPr id="3" name="Tijdelijke aanduiding voor inhoud 2"/>
          <p:cNvSpPr>
            <a:spLocks noGrp="1"/>
          </p:cNvSpPr>
          <p:nvPr>
            <p:ph idx="1"/>
          </p:nvPr>
        </p:nvSpPr>
        <p:spPr/>
        <p:txBody>
          <a:bodyPr>
            <a:normAutofit/>
          </a:bodyPr>
          <a:lstStyle/>
          <a:p>
            <a:endParaRPr lang="nl-NL" dirty="0"/>
          </a:p>
          <a:p>
            <a:r>
              <a:rPr lang="nl-NL" dirty="0"/>
              <a:t>Zintuigen inzetten: Zien, Geur, Gehoor, Smaak, Tast, Vibratie </a:t>
            </a:r>
          </a:p>
          <a:p>
            <a:r>
              <a:rPr lang="nl-NL" dirty="0"/>
              <a:t>Omgeving en sfeer </a:t>
            </a:r>
          </a:p>
          <a:p>
            <a:r>
              <a:rPr lang="nl-NL" dirty="0"/>
              <a:t>Verwachtingen </a:t>
            </a:r>
          </a:p>
          <a:p>
            <a:r>
              <a:rPr lang="nl-NL" dirty="0"/>
              <a:t>Fantasie </a:t>
            </a:r>
          </a:p>
          <a:p>
            <a:r>
              <a:rPr lang="nl-NL" dirty="0"/>
              <a:t>Timing</a:t>
            </a:r>
          </a:p>
          <a:p>
            <a:endParaRPr lang="nl-NL"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latin typeface="+mn-lt"/>
              </a:rPr>
              <a:t>Seksuele gezondheid</a:t>
            </a:r>
          </a:p>
        </p:txBody>
      </p:sp>
      <p:sp>
        <p:nvSpPr>
          <p:cNvPr id="3" name="Tijdelijke aanduiding voor tekst 2"/>
          <p:cNvSpPr>
            <a:spLocks noGrp="1"/>
          </p:cNvSpPr>
          <p:nvPr>
            <p:ph type="body" sz="quarter" idx="11"/>
          </p:nvPr>
        </p:nvSpPr>
        <p:spPr/>
        <p:txBody>
          <a:bodyPr>
            <a:noAutofit/>
          </a:bodyPr>
          <a:lstStyle/>
          <a:p>
            <a:r>
              <a:rPr lang="nl-NL" sz="2400" dirty="0">
                <a:latin typeface="+mn-lt"/>
              </a:rPr>
              <a:t>Seksuele gezondheid is een toestand van fysiek, emotioneel, mentaal en sociaal welzijn, gerelateerd aan seksualiteit; het is niet alleen de afwezigheid van ziekte, disfunctie of gebrek.</a:t>
            </a:r>
          </a:p>
          <a:p>
            <a:endParaRPr lang="nl-NL" sz="2400" dirty="0">
              <a:latin typeface="+mn-lt"/>
            </a:endParaRPr>
          </a:p>
          <a:p>
            <a:r>
              <a:rPr lang="nl-NL" sz="2400" dirty="0">
                <a:latin typeface="+mn-lt"/>
              </a:rPr>
              <a:t>Seksuele gezondheid vraagt om een positieve en respectvolle benadering van seksualiteit en seksuele relaties, maar ook om de mogelijkheid plezierige en veilige seksuele ervaringen te hebben, vrij van dwang, discriminatie en geweld.</a:t>
            </a:r>
          </a:p>
          <a:p>
            <a:endParaRPr lang="nl-NL" sz="2400" dirty="0">
              <a:latin typeface="+mn-lt"/>
            </a:endParaRPr>
          </a:p>
          <a:p>
            <a:r>
              <a:rPr lang="nl-NL" sz="2400" dirty="0">
                <a:latin typeface="+mn-lt"/>
              </a:rPr>
              <a:t>Om seksuele gezondheid te bereiken en behouden moeten de seksuele rechten van alle personen worden gerespecteerd, beschermd en vervuld.</a:t>
            </a:r>
          </a:p>
        </p:txBody>
      </p:sp>
    </p:spTree>
    <p:extLst>
      <p:ext uri="{BB962C8B-B14F-4D97-AF65-F5344CB8AC3E}">
        <p14:creationId xmlns:p14="http://schemas.microsoft.com/office/powerpoint/2010/main" val="1152235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Tips en </a:t>
            </a:r>
            <a:r>
              <a:rPr lang="nl-NL" dirty="0" err="1"/>
              <a:t>trics</a:t>
            </a:r>
            <a:endParaRPr lang="nl-NL" dirty="0"/>
          </a:p>
        </p:txBody>
      </p:sp>
      <p:sp>
        <p:nvSpPr>
          <p:cNvPr id="3" name="Tijdelijke aanduiding voor inhoud 2"/>
          <p:cNvSpPr>
            <a:spLocks noGrp="1"/>
          </p:cNvSpPr>
          <p:nvPr>
            <p:ph idx="1"/>
          </p:nvPr>
        </p:nvSpPr>
        <p:spPr>
          <a:xfrm>
            <a:off x="683568" y="1385856"/>
            <a:ext cx="8229600" cy="4525963"/>
          </a:xfrm>
        </p:spPr>
        <p:txBody>
          <a:bodyPr>
            <a:normAutofit lnSpcReduction="10000"/>
          </a:bodyPr>
          <a:lstStyle/>
          <a:p>
            <a:r>
              <a:rPr lang="nl-NL" dirty="0"/>
              <a:t>Door </a:t>
            </a:r>
            <a:r>
              <a:rPr lang="nl-NL" strike="sngStrike" dirty="0"/>
              <a:t>planning: </a:t>
            </a:r>
            <a:r>
              <a:rPr lang="nl-NL" dirty="0"/>
              <a:t>beter: plannetje te maken kun je voorzorgsmaatregelen treffen </a:t>
            </a:r>
          </a:p>
          <a:p>
            <a:r>
              <a:rPr lang="nl-NL" dirty="0"/>
              <a:t>Warm bad bij pijnlijke spieren </a:t>
            </a:r>
          </a:p>
          <a:p>
            <a:r>
              <a:rPr lang="nl-NL" dirty="0"/>
              <a:t>Vlak vóór de seks </a:t>
            </a:r>
          </a:p>
          <a:p>
            <a:pPr lvl="1"/>
            <a:r>
              <a:rPr lang="nl-NL" dirty="0"/>
              <a:t>inname van pijnstillers, </a:t>
            </a:r>
            <a:r>
              <a:rPr lang="nl-NL" dirty="0" err="1"/>
              <a:t>nitrobaat</a:t>
            </a:r>
            <a:r>
              <a:rPr lang="nl-NL" dirty="0"/>
              <a:t>, salbutamol, PDE5-remmer </a:t>
            </a:r>
          </a:p>
          <a:p>
            <a:pPr lvl="1"/>
            <a:r>
              <a:rPr lang="nl-NL" dirty="0"/>
              <a:t>Bij incontinentierisico: </a:t>
            </a:r>
            <a:r>
              <a:rPr lang="nl-NL" i="1" dirty="0"/>
              <a:t>zeiltje, extra handdoek, tevoren klysma, anale tampon </a:t>
            </a:r>
          </a:p>
          <a:p>
            <a:pPr lvl="1"/>
            <a:r>
              <a:rPr lang="nl-NL" dirty="0"/>
              <a:t>Bij stoma: </a:t>
            </a:r>
            <a:r>
              <a:rPr lang="nl-NL" i="1" dirty="0"/>
              <a:t>legen van stomazak, afsluiten stoma opening, anale tampon inbrengen</a:t>
            </a:r>
          </a:p>
          <a:p>
            <a:pPr lvl="1"/>
            <a:endParaRPr lang="nl-NL" i="1" dirty="0"/>
          </a:p>
          <a:p>
            <a:pPr marL="457200" lvl="1" indent="0">
              <a:buNone/>
            </a:pPr>
            <a:r>
              <a:rPr lang="nl-NL" i="1" dirty="0"/>
              <a:t>Vraag de IBD- of continentieverpleegkundige!!!!</a:t>
            </a:r>
          </a:p>
          <a:p>
            <a:pPr lvl="1"/>
            <a:endParaRPr lang="nl-NL" dirty="0"/>
          </a:p>
          <a:p>
            <a:endParaRPr lang="nl-NL" dirty="0"/>
          </a:p>
        </p:txBody>
      </p:sp>
      <p:cxnSp>
        <p:nvCxnSpPr>
          <p:cNvPr id="6" name="Rechte verbindingslijn met pijl 5"/>
          <p:cNvCxnSpPr/>
          <p:nvPr/>
        </p:nvCxnSpPr>
        <p:spPr>
          <a:xfrm flipV="1">
            <a:off x="1835696" y="1417638"/>
            <a:ext cx="1152128" cy="643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628650" y="1268760"/>
            <a:ext cx="7886700" cy="4908203"/>
          </a:xfrm>
        </p:spPr>
        <p:txBody>
          <a:bodyPr>
            <a:normAutofit fontScale="32500" lnSpcReduction="20000"/>
          </a:bodyPr>
          <a:lstStyle/>
          <a:p>
            <a:endParaRPr lang="nl-NL" dirty="0"/>
          </a:p>
          <a:p>
            <a:r>
              <a:rPr lang="nl-NL" sz="4500" dirty="0"/>
              <a:t>Houdingsadviezen </a:t>
            </a:r>
          </a:p>
          <a:p>
            <a:r>
              <a:rPr lang="nl-NL" sz="4500" dirty="0"/>
              <a:t>Zorg voor een extra frisse adem </a:t>
            </a:r>
          </a:p>
          <a:p>
            <a:r>
              <a:rPr lang="nl-NL" sz="4500" dirty="0"/>
              <a:t>Hulpmiddelenadvies: vibrator en eventueel andere speeltjes </a:t>
            </a:r>
          </a:p>
          <a:p>
            <a:r>
              <a:rPr lang="nl-NL" sz="4500" dirty="0"/>
              <a:t>glijmiddel (silicone) </a:t>
            </a:r>
          </a:p>
          <a:p>
            <a:r>
              <a:rPr lang="nl-NL" sz="4500" dirty="0"/>
              <a:t>penisring </a:t>
            </a:r>
          </a:p>
          <a:p>
            <a:endParaRPr lang="nl-NL" sz="4500" dirty="0"/>
          </a:p>
          <a:p>
            <a:r>
              <a:rPr lang="nl-NL" sz="4500" dirty="0"/>
              <a:t>Let op rolverwisseling: partner/minnaar  verzorgende</a:t>
            </a:r>
          </a:p>
          <a:p>
            <a:pPr marL="0" indent="0">
              <a:buNone/>
            </a:pPr>
            <a:r>
              <a:rPr lang="nl-NL" sz="4500" dirty="0"/>
              <a:t> </a:t>
            </a:r>
          </a:p>
          <a:p>
            <a:r>
              <a:rPr lang="nl-NL" sz="4500" dirty="0"/>
              <a:t>Expliciet aandacht voor leefstijl en comorbiditeit roken </a:t>
            </a:r>
          </a:p>
          <a:p>
            <a:r>
              <a:rPr lang="nl-NL" sz="4500" dirty="0"/>
              <a:t>alcohol en drugs </a:t>
            </a:r>
          </a:p>
          <a:p>
            <a:r>
              <a:rPr lang="nl-NL" sz="4500" dirty="0"/>
              <a:t>overgewicht </a:t>
            </a:r>
          </a:p>
          <a:p>
            <a:endParaRPr lang="nl-NL" sz="4500" dirty="0"/>
          </a:p>
          <a:p>
            <a:r>
              <a:rPr lang="nl-NL" sz="4500" dirty="0"/>
              <a:t>Bewegingsadvies en afvallen -&gt; verbetering performance</a:t>
            </a:r>
          </a:p>
          <a:p>
            <a:endParaRPr lang="nl-NL" sz="4500" dirty="0"/>
          </a:p>
          <a:p>
            <a:r>
              <a:rPr lang="nl-NL" sz="4500" dirty="0"/>
              <a:t>Bij problemen door bekkenbodemspieren: geregistreerd </a:t>
            </a:r>
            <a:r>
              <a:rPr lang="nl-NL" sz="4500" dirty="0" err="1"/>
              <a:t>bekkenfyiotherapeut</a:t>
            </a:r>
            <a:endParaRPr lang="nl-NL" sz="4500" dirty="0"/>
          </a:p>
          <a:p>
            <a:endParaRPr lang="nl-NL"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Weegschaal model … </a:t>
            </a:r>
          </a:p>
        </p:txBody>
      </p:sp>
      <p:pic>
        <p:nvPicPr>
          <p:cNvPr id="8194" name="Picture 2"/>
          <p:cNvPicPr>
            <a:picLocks noGrp="1" noChangeAspect="1" noChangeArrowheads="1"/>
          </p:cNvPicPr>
          <p:nvPr>
            <p:ph idx="1"/>
          </p:nvPr>
        </p:nvPicPr>
        <p:blipFill>
          <a:blip r:embed="rId2" cstate="print"/>
          <a:srcRect/>
          <a:stretch>
            <a:fillRect/>
          </a:stretch>
        </p:blipFill>
        <p:spPr bwMode="auto">
          <a:xfrm>
            <a:off x="1" y="1628800"/>
            <a:ext cx="4067944" cy="2769171"/>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4283968" y="2780928"/>
            <a:ext cx="4381500" cy="3134296"/>
          </a:xfrm>
          <a:prstGeom prst="rect">
            <a:avLst/>
          </a:prstGeom>
          <a:noFill/>
          <a:ln w="9525">
            <a:noFill/>
            <a:miter lim="800000"/>
            <a:headEnd/>
            <a:tailEnd/>
          </a:ln>
        </p:spPr>
      </p:pic>
    </p:spTree>
    <p:extLst>
      <p:ext uri="{BB962C8B-B14F-4D97-AF65-F5344CB8AC3E}">
        <p14:creationId xmlns:p14="http://schemas.microsoft.com/office/powerpoint/2010/main" val="18032135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Woet</a:t>
            </a:r>
            <a:r>
              <a:rPr lang="nl-NL" dirty="0"/>
              <a:t> Gianotten</a:t>
            </a:r>
          </a:p>
        </p:txBody>
      </p:sp>
      <p:pic>
        <p:nvPicPr>
          <p:cNvPr id="9218" name="Picture 2"/>
          <p:cNvPicPr>
            <a:picLocks noGrp="1" noChangeAspect="1" noChangeArrowheads="1"/>
          </p:cNvPicPr>
          <p:nvPr>
            <p:ph idx="1"/>
          </p:nvPr>
        </p:nvPicPr>
        <p:blipFill>
          <a:blip r:embed="rId2" cstate="print"/>
          <a:stretch>
            <a:fillRect/>
          </a:stretch>
        </p:blipFill>
        <p:spPr bwMode="auto">
          <a:xfrm>
            <a:off x="1752696" y="1825625"/>
            <a:ext cx="5638608" cy="4351338"/>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Arial" pitchFamily="34" charset="0"/>
                <a:cs typeface="Arial" pitchFamily="34" charset="0"/>
              </a:rPr>
              <a:t>Succes factoren</a:t>
            </a:r>
          </a:p>
        </p:txBody>
      </p:sp>
      <p:sp>
        <p:nvSpPr>
          <p:cNvPr id="3" name="Tijdelijke aanduiding voor inhoud 2"/>
          <p:cNvSpPr>
            <a:spLocks noGrp="1"/>
          </p:cNvSpPr>
          <p:nvPr>
            <p:ph idx="1"/>
          </p:nvPr>
        </p:nvSpPr>
        <p:spPr/>
        <p:txBody>
          <a:bodyPr>
            <a:normAutofit/>
          </a:bodyPr>
          <a:lstStyle/>
          <a:p>
            <a:r>
              <a:rPr lang="nl-NL" dirty="0">
                <a:latin typeface="Arial" pitchFamily="34" charset="0"/>
                <a:cs typeface="Arial" pitchFamily="34" charset="0"/>
              </a:rPr>
              <a:t>Communicatie</a:t>
            </a:r>
          </a:p>
          <a:p>
            <a:pPr lvl="1"/>
            <a:r>
              <a:rPr lang="nl-NL" dirty="0">
                <a:latin typeface="Arial" pitchFamily="34" charset="0"/>
                <a:cs typeface="Arial" pitchFamily="34" charset="0"/>
              </a:rPr>
              <a:t>Elkaar kunnen horen en verstaan</a:t>
            </a:r>
          </a:p>
          <a:p>
            <a:pPr lvl="1"/>
            <a:r>
              <a:rPr lang="nl-NL" dirty="0">
                <a:latin typeface="Arial" pitchFamily="34" charset="0"/>
                <a:cs typeface="Arial" pitchFamily="34" charset="0"/>
              </a:rPr>
              <a:t>Wederzijds respect</a:t>
            </a:r>
          </a:p>
          <a:p>
            <a:pPr lvl="1"/>
            <a:r>
              <a:rPr lang="nl-NL" dirty="0">
                <a:latin typeface="Arial" pitchFamily="34" charset="0"/>
                <a:cs typeface="Arial" pitchFamily="34" charset="0"/>
              </a:rPr>
              <a:t>Samenwerking</a:t>
            </a:r>
          </a:p>
          <a:p>
            <a:r>
              <a:rPr lang="nl-NL" dirty="0">
                <a:latin typeface="Arial" pitchFamily="34" charset="0"/>
                <a:cs typeface="Arial" pitchFamily="34" charset="0"/>
              </a:rPr>
              <a:t>Creativiteit</a:t>
            </a:r>
          </a:p>
          <a:p>
            <a:pPr lvl="1"/>
            <a:r>
              <a:rPr lang="nl-NL" dirty="0">
                <a:latin typeface="Arial" pitchFamily="34" charset="0"/>
                <a:cs typeface="Arial" pitchFamily="34" charset="0"/>
              </a:rPr>
              <a:t>Verwachtingen kunnen bijstellen</a:t>
            </a:r>
          </a:p>
          <a:p>
            <a:pPr lvl="1"/>
            <a:r>
              <a:rPr lang="nl-NL" dirty="0">
                <a:latin typeface="Arial" pitchFamily="34" charset="0"/>
                <a:cs typeface="Arial" pitchFamily="34" charset="0"/>
              </a:rPr>
              <a:t>Vaste patronen kunnen verlaten</a:t>
            </a:r>
          </a:p>
          <a:p>
            <a:pPr lvl="1"/>
            <a:r>
              <a:rPr lang="nl-NL" dirty="0">
                <a:latin typeface="Arial" pitchFamily="34" charset="0"/>
                <a:cs typeface="Arial" pitchFamily="34" charset="0"/>
              </a:rPr>
              <a:t>Open kunnen staan voor nieuwe ervaringen</a:t>
            </a:r>
          </a:p>
          <a:p>
            <a:pPr lvl="1"/>
            <a:r>
              <a:rPr lang="nl-NL" dirty="0">
                <a:latin typeface="Arial" pitchFamily="34" charset="0"/>
                <a:cs typeface="Arial" pitchFamily="34" charset="0"/>
              </a:rPr>
              <a:t>Van doelgericht naar pleziergericht</a:t>
            </a:r>
          </a:p>
          <a:p>
            <a:endParaRPr lang="nl-NL" dirty="0">
              <a:latin typeface="Arial" pitchFamily="34" charset="0"/>
              <a:cs typeface="Arial" pitchFamily="34" charset="0"/>
            </a:endParaRPr>
          </a:p>
        </p:txBody>
      </p:sp>
    </p:spTree>
    <p:extLst>
      <p:ext uri="{BB962C8B-B14F-4D97-AF65-F5344CB8AC3E}">
        <p14:creationId xmlns:p14="http://schemas.microsoft.com/office/powerpoint/2010/main" val="776332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http://static0.ad.nl/static/photo/2015/16/10/1/20150422162237/media_xll_2934091.jpg"/>
          <p:cNvPicPr/>
          <p:nvPr/>
        </p:nvPicPr>
        <p:blipFill>
          <a:blip r:embed="rId2" cstate="print"/>
          <a:srcRect/>
          <a:stretch>
            <a:fillRect/>
          </a:stretch>
        </p:blipFill>
        <p:spPr bwMode="auto">
          <a:xfrm>
            <a:off x="2143125" y="1057275"/>
            <a:ext cx="4857750" cy="4743450"/>
          </a:xfrm>
          <a:prstGeom prst="rect">
            <a:avLst/>
          </a:prstGeom>
          <a:noFill/>
          <a:ln w="9525">
            <a:noFill/>
            <a:miter lim="800000"/>
            <a:headEnd/>
            <a:tailEnd/>
          </a:ln>
        </p:spPr>
      </p:pic>
    </p:spTree>
    <p:extLst>
      <p:ext uri="{BB962C8B-B14F-4D97-AF65-F5344CB8AC3E}">
        <p14:creationId xmlns:p14="http://schemas.microsoft.com/office/powerpoint/2010/main" val="3335453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Zo kan het ook …</a:t>
            </a:r>
          </a:p>
        </p:txBody>
      </p:sp>
      <p:sp>
        <p:nvSpPr>
          <p:cNvPr id="2" name="Tijdelijke aanduiding voor inhoud 1"/>
          <p:cNvSpPr>
            <a:spLocks noGrp="1"/>
          </p:cNvSpPr>
          <p:nvPr>
            <p:ph idx="1"/>
          </p:nvPr>
        </p:nvSpPr>
        <p:spPr/>
        <p:txBody>
          <a:bodyPr>
            <a:normAutofit/>
          </a:bodyPr>
          <a:lstStyle/>
          <a:p>
            <a:r>
              <a:rPr lang="nl-NL" sz="2400" dirty="0" err="1"/>
              <a:t>Hattie</a:t>
            </a:r>
            <a:r>
              <a:rPr lang="nl-NL" sz="2400" dirty="0"/>
              <a:t> </a:t>
            </a:r>
            <a:r>
              <a:rPr lang="nl-NL" sz="2400" dirty="0" err="1"/>
              <a:t>Gladwell</a:t>
            </a:r>
            <a:r>
              <a:rPr lang="nl-NL" sz="2400" dirty="0"/>
              <a:t> is een 19-jarig meisje dat leeft als elke andere leeftijdgenoot. Zo maakt ze bijvoorbeeld </a:t>
            </a:r>
            <a:r>
              <a:rPr lang="nl-NL" sz="2400" dirty="0" err="1"/>
              <a:t>selfies</a:t>
            </a:r>
            <a:r>
              <a:rPr lang="nl-NL" sz="2400" dirty="0"/>
              <a:t> en gaat ze naar het strand in een bikini. Er is echter een groot verschil: zij loopt namelijk rond met een stoma. Op haar website </a:t>
            </a:r>
            <a:r>
              <a:rPr lang="nl-NL" sz="2400" dirty="0">
                <a:hlinkClick r:id="rId2"/>
              </a:rPr>
              <a:t>More </a:t>
            </a:r>
            <a:r>
              <a:rPr lang="nl-NL" sz="2400" dirty="0" err="1">
                <a:hlinkClick r:id="rId2"/>
              </a:rPr>
              <a:t>Than</a:t>
            </a:r>
            <a:r>
              <a:rPr lang="nl-NL" sz="2400" dirty="0">
                <a:hlinkClick r:id="rId2"/>
              </a:rPr>
              <a:t> </a:t>
            </a:r>
            <a:r>
              <a:rPr lang="nl-NL" sz="2400" dirty="0" err="1">
                <a:hlinkClick r:id="rId2"/>
              </a:rPr>
              <a:t>Your</a:t>
            </a:r>
            <a:r>
              <a:rPr lang="nl-NL" sz="2400" dirty="0">
                <a:hlinkClick r:id="rId2"/>
              </a:rPr>
              <a:t> </a:t>
            </a:r>
            <a:r>
              <a:rPr lang="nl-NL" sz="2400" dirty="0" err="1">
                <a:hlinkClick r:id="rId2"/>
              </a:rPr>
              <a:t>Bag</a:t>
            </a:r>
            <a:r>
              <a:rPr lang="nl-NL" sz="2400" dirty="0"/>
              <a:t> doet ze tot in de meest intieme details verslag van haar leven met een stoma: voor de eerste keer seks te hebben met een stoma. ,,Ik was in het begin zo nerveus'', vertelt ze. ,,Toen mijn vriend mijn stoma aanraakte, mij streelde en knuffelde, voelde ik mij eigenlijk heel normaal. Het liet zien dat ik dezelfde seksuele verlangens kan hebben, ook met een kunstanus.'' </a:t>
            </a:r>
            <a:br>
              <a:rPr lang="nl-NL" sz="2400" dirty="0"/>
            </a:br>
            <a:endParaRPr lang="nl-NL" sz="2400" dirty="0"/>
          </a:p>
          <a:p>
            <a:endParaRPr lang="nl-NL" dirty="0"/>
          </a:p>
        </p:txBody>
      </p:sp>
      <p:pic>
        <p:nvPicPr>
          <p:cNvPr id="5" name="Afbeelding 4" descr="http://static2.ad.nl/static/photo/2015/10/6/14/20150422162323/media_l_2934104.jpg"/>
          <p:cNvPicPr/>
          <p:nvPr/>
        </p:nvPicPr>
        <p:blipFill>
          <a:blip r:embed="rId3" cstate="print"/>
          <a:srcRect/>
          <a:stretch>
            <a:fillRect/>
          </a:stretch>
        </p:blipFill>
        <p:spPr bwMode="auto">
          <a:xfrm>
            <a:off x="7596336" y="5013176"/>
            <a:ext cx="1547664" cy="2204864"/>
          </a:xfrm>
          <a:prstGeom prst="rect">
            <a:avLst/>
          </a:prstGeom>
          <a:noFill/>
          <a:ln w="9525">
            <a:noFill/>
            <a:miter lim="800000"/>
            <a:headEnd/>
            <a:tailEnd/>
          </a:ln>
        </p:spPr>
      </p:pic>
    </p:spTree>
    <p:extLst>
      <p:ext uri="{BB962C8B-B14F-4D97-AF65-F5344CB8AC3E}">
        <p14:creationId xmlns:p14="http://schemas.microsoft.com/office/powerpoint/2010/main" val="17793643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Dank voor uw aandacht…..</a:t>
            </a:r>
          </a:p>
        </p:txBody>
      </p:sp>
      <p:pic>
        <p:nvPicPr>
          <p:cNvPr id="10242" name="Picture 2"/>
          <p:cNvPicPr>
            <a:picLocks noGrp="1" noChangeAspect="1" noChangeArrowheads="1"/>
          </p:cNvPicPr>
          <p:nvPr>
            <p:ph idx="1"/>
          </p:nvPr>
        </p:nvPicPr>
        <p:blipFill>
          <a:blip r:embed="rId2" cstate="print"/>
          <a:stretch>
            <a:fillRect/>
          </a:stretch>
        </p:blipFill>
        <p:spPr bwMode="auto">
          <a:xfrm>
            <a:off x="3829050" y="2148681"/>
            <a:ext cx="4572000" cy="3429000"/>
          </a:xfrm>
          <a:prstGeom prst="rect">
            <a:avLst/>
          </a:prstGeom>
          <a:noFill/>
          <a:ln w="9525">
            <a:noFill/>
            <a:miter lim="800000"/>
            <a:headEnd/>
            <a:tailEnd/>
          </a:ln>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490788"/>
            <a:ext cx="3095625"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nl-NL" altLang="nl-NL" dirty="0"/>
              <a:t>Seksuoloog NVVS?</a:t>
            </a:r>
          </a:p>
        </p:txBody>
      </p:sp>
      <p:sp>
        <p:nvSpPr>
          <p:cNvPr id="5123" name="Rectangle 3"/>
          <p:cNvSpPr>
            <a:spLocks noGrp="1" noChangeArrowheads="1"/>
          </p:cNvSpPr>
          <p:nvPr>
            <p:ph idx="1"/>
          </p:nvPr>
        </p:nvSpPr>
        <p:spPr>
          <a:xfrm>
            <a:off x="685800" y="2366963"/>
            <a:ext cx="7772400" cy="3424237"/>
          </a:xfrm>
        </p:spPr>
        <p:txBody>
          <a:bodyPr>
            <a:normAutofit fontScale="85000" lnSpcReduction="20000"/>
          </a:bodyPr>
          <a:lstStyle/>
          <a:p>
            <a:pPr eaLnBrk="1" fontAlgn="auto" hangingPunct="1">
              <a:spcAft>
                <a:spcPts val="0"/>
              </a:spcAft>
              <a:defRPr/>
            </a:pPr>
            <a:r>
              <a:rPr lang="nl-NL" altLang="nl-NL" dirty="0">
                <a:hlinkClick r:id="rId3"/>
              </a:rPr>
              <a:t>www.nvvs-info</a:t>
            </a:r>
            <a:endParaRPr lang="nl-NL" altLang="nl-NL" dirty="0"/>
          </a:p>
          <a:p>
            <a:pPr eaLnBrk="1" fontAlgn="auto" hangingPunct="1">
              <a:spcAft>
                <a:spcPts val="0"/>
              </a:spcAft>
              <a:defRPr/>
            </a:pPr>
            <a:endParaRPr lang="nl-NL" altLang="nl-NL" dirty="0"/>
          </a:p>
          <a:p>
            <a:pPr eaLnBrk="1" fontAlgn="auto" hangingPunct="1">
              <a:spcAft>
                <a:spcPts val="0"/>
              </a:spcAft>
              <a:defRPr/>
            </a:pPr>
            <a:r>
              <a:rPr lang="nl-NL" altLang="nl-NL" dirty="0"/>
              <a:t>(Academische) ziekenhuizen</a:t>
            </a:r>
          </a:p>
          <a:p>
            <a:pPr eaLnBrk="1" fontAlgn="auto" hangingPunct="1">
              <a:spcAft>
                <a:spcPts val="0"/>
              </a:spcAft>
              <a:defRPr/>
            </a:pPr>
            <a:r>
              <a:rPr lang="nl-NL" altLang="nl-NL" dirty="0"/>
              <a:t>Vrijgevestigd</a:t>
            </a:r>
          </a:p>
          <a:p>
            <a:pPr eaLnBrk="1" fontAlgn="auto" hangingPunct="1">
              <a:spcAft>
                <a:spcPts val="0"/>
              </a:spcAft>
              <a:defRPr/>
            </a:pPr>
            <a:endParaRPr lang="nl-NL" altLang="nl-NL" dirty="0"/>
          </a:p>
          <a:p>
            <a:pPr eaLnBrk="1" fontAlgn="auto" hangingPunct="1">
              <a:spcAft>
                <a:spcPts val="0"/>
              </a:spcAft>
              <a:defRPr/>
            </a:pPr>
            <a:r>
              <a:rPr lang="nl-NL" altLang="nl-NL" dirty="0"/>
              <a:t>Vergoedingen</a:t>
            </a:r>
          </a:p>
          <a:p>
            <a:pPr eaLnBrk="1" fontAlgn="auto" hangingPunct="1">
              <a:spcAft>
                <a:spcPts val="0"/>
              </a:spcAft>
              <a:defRPr/>
            </a:pPr>
            <a:endParaRPr lang="nl-NL" altLang="nl-NL" dirty="0"/>
          </a:p>
          <a:p>
            <a:pPr eaLnBrk="1" fontAlgn="auto" hangingPunct="1">
              <a:spcAft>
                <a:spcPts val="0"/>
              </a:spcAft>
              <a:defRPr/>
            </a:pPr>
            <a:r>
              <a:rPr lang="nl-NL" altLang="nl-NL" dirty="0"/>
              <a:t>Bij voorkeur multidisciplinair</a:t>
            </a:r>
          </a:p>
          <a:p>
            <a:pPr eaLnBrk="1" fontAlgn="auto" hangingPunct="1">
              <a:spcAft>
                <a:spcPts val="0"/>
              </a:spcAft>
              <a:defRPr/>
            </a:pPr>
            <a:r>
              <a:rPr lang="nl-NL" altLang="nl-NL" dirty="0" err="1"/>
              <a:t>Biopsychosociaal</a:t>
            </a:r>
            <a:endParaRPr lang="nl-NL" altLang="nl-NL" dirty="0"/>
          </a:p>
          <a:p>
            <a:pPr eaLnBrk="1" fontAlgn="auto" hangingPunct="1">
              <a:spcAft>
                <a:spcPts val="0"/>
              </a:spcAft>
              <a:defRPr/>
            </a:pPr>
            <a:endParaRPr lang="nl-NL" altLang="nl-NL" dirty="0"/>
          </a:p>
          <a:p>
            <a:pPr marL="0" indent="0" eaLnBrk="1" fontAlgn="auto" hangingPunct="1">
              <a:spcAft>
                <a:spcPts val="0"/>
              </a:spcAft>
              <a:buNone/>
              <a:defRPr/>
            </a:pPr>
            <a:endParaRPr lang="nl-NL" altLang="nl-NL" dirty="0"/>
          </a:p>
        </p:txBody>
      </p:sp>
    </p:spTree>
    <p:extLst>
      <p:ext uri="{BB962C8B-B14F-4D97-AF65-F5344CB8AC3E}">
        <p14:creationId xmlns:p14="http://schemas.microsoft.com/office/powerpoint/2010/main" val="882020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462D12-DB23-4095-949B-2B53CDC9E3A9}"/>
              </a:ext>
            </a:extLst>
          </p:cNvPr>
          <p:cNvSpPr>
            <a:spLocks noGrp="1"/>
          </p:cNvSpPr>
          <p:nvPr>
            <p:ph type="title"/>
          </p:nvPr>
        </p:nvSpPr>
        <p:spPr/>
        <p:txBody>
          <a:bodyPr/>
          <a:lstStyle/>
          <a:p>
            <a:endParaRPr lang="nl-NL"/>
          </a:p>
        </p:txBody>
      </p:sp>
      <p:pic>
        <p:nvPicPr>
          <p:cNvPr id="1026" name="Picture 2" descr="PDS &amp; seks deel 1: Hoe krijg je hier weer zin in als je buikpijn en  darmklachten hebt? - YouTube">
            <a:extLst>
              <a:ext uri="{FF2B5EF4-FFF2-40B4-BE49-F238E27FC236}">
                <a16:creationId xmlns:a16="http://schemas.microsoft.com/office/drawing/2014/main" id="{D597162A-56C9-E97D-5762-B61B22079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365126"/>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15151DA-E47A-747F-4842-400D1F17F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1825" y="2000250"/>
            <a:ext cx="280035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99F0DC1C-D7C1-97D0-85C6-8B3AA03EF846}"/>
              </a:ext>
            </a:extLst>
          </p:cNvPr>
          <p:cNvSpPr txBox="1"/>
          <p:nvPr/>
        </p:nvSpPr>
        <p:spPr>
          <a:xfrm>
            <a:off x="3347864" y="4892674"/>
            <a:ext cx="2624311" cy="338554"/>
          </a:xfrm>
          <a:prstGeom prst="rect">
            <a:avLst/>
          </a:prstGeom>
          <a:noFill/>
        </p:spPr>
        <p:txBody>
          <a:bodyPr wrap="square" rtlCol="0">
            <a:spAutoFit/>
          </a:bodyPr>
          <a:lstStyle/>
          <a:p>
            <a:r>
              <a:rPr lang="nl-NL" dirty="0"/>
              <a:t>www.crohn-colitis-jong.nl</a:t>
            </a:r>
          </a:p>
        </p:txBody>
      </p:sp>
      <p:sp>
        <p:nvSpPr>
          <p:cNvPr id="7" name="Tekstvak 6">
            <a:extLst>
              <a:ext uri="{FF2B5EF4-FFF2-40B4-BE49-F238E27FC236}">
                <a16:creationId xmlns:a16="http://schemas.microsoft.com/office/drawing/2014/main" id="{15768465-E162-621D-AA96-311417259B0A}"/>
              </a:ext>
            </a:extLst>
          </p:cNvPr>
          <p:cNvSpPr txBox="1"/>
          <p:nvPr/>
        </p:nvSpPr>
        <p:spPr>
          <a:xfrm>
            <a:off x="6660232" y="2204864"/>
            <a:ext cx="1101968" cy="338554"/>
          </a:xfrm>
          <a:prstGeom prst="rect">
            <a:avLst/>
          </a:prstGeom>
          <a:noFill/>
        </p:spPr>
        <p:txBody>
          <a:bodyPr wrap="none" rtlCol="0">
            <a:spAutoFit/>
          </a:bodyPr>
          <a:lstStyle/>
          <a:p>
            <a:r>
              <a:rPr lang="nl-NL" dirty="0"/>
              <a:t>You tube!!</a:t>
            </a:r>
          </a:p>
        </p:txBody>
      </p:sp>
      <p:pic>
        <p:nvPicPr>
          <p:cNvPr id="1030" name="Picture 6" descr="Crohn &amp; Culitis NL - Sociale Kaart Den Haag">
            <a:extLst>
              <a:ext uri="{FF2B5EF4-FFF2-40B4-BE49-F238E27FC236}">
                <a16:creationId xmlns:a16="http://schemas.microsoft.com/office/drawing/2014/main" id="{5ECB94FF-13A9-E35B-66F6-E7806AA989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4716464"/>
            <a:ext cx="264795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AB1046A6-7750-E293-6DDD-8DD30968D50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92713" y="198472"/>
            <a:ext cx="308786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097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45F385-B570-4880-2664-BE9AE88F37AD}"/>
              </a:ext>
            </a:extLst>
          </p:cNvPr>
          <p:cNvSpPr>
            <a:spLocks noGrp="1"/>
          </p:cNvSpPr>
          <p:nvPr>
            <p:ph type="title"/>
          </p:nvPr>
        </p:nvSpPr>
        <p:spPr/>
        <p:txBody>
          <a:bodyPr/>
          <a:lstStyle/>
          <a:p>
            <a:r>
              <a:rPr lang="nl-NL" dirty="0"/>
              <a:t>Gebruikt:</a:t>
            </a:r>
          </a:p>
        </p:txBody>
      </p:sp>
      <p:sp>
        <p:nvSpPr>
          <p:cNvPr id="3" name="Tijdelijke aanduiding voor inhoud 2">
            <a:extLst>
              <a:ext uri="{FF2B5EF4-FFF2-40B4-BE49-F238E27FC236}">
                <a16:creationId xmlns:a16="http://schemas.microsoft.com/office/drawing/2014/main" id="{20B8200E-EA99-2892-B575-61D0E3B905D9}"/>
              </a:ext>
            </a:extLst>
          </p:cNvPr>
          <p:cNvSpPr>
            <a:spLocks noGrp="1"/>
          </p:cNvSpPr>
          <p:nvPr>
            <p:ph idx="1"/>
          </p:nvPr>
        </p:nvSpPr>
        <p:spPr/>
        <p:txBody>
          <a:bodyPr>
            <a:normAutofit fontScale="92500" lnSpcReduction="20000"/>
          </a:bodyPr>
          <a:lstStyle/>
          <a:p>
            <a:r>
              <a:rPr lang="nl-NL" dirty="0">
                <a:hlinkClick r:id="rId2"/>
              </a:rPr>
              <a:t>https://www.crohn-colitis.nl/leven-met/relaties-en-seksualiteit/</a:t>
            </a:r>
            <a:endParaRPr lang="nl-NL" dirty="0"/>
          </a:p>
          <a:p>
            <a:r>
              <a:rPr lang="nl-NL"/>
              <a:t>https://www.wijhebbencrohn-colitis.be/over-nieuwe-behandelingen-kinderwens-de-juiste-voeding-en-ervaringen-delen/</a:t>
            </a:r>
            <a:endParaRPr lang="nl-NL" dirty="0"/>
          </a:p>
          <a:p>
            <a:r>
              <a:rPr lang="nl-NL" dirty="0">
                <a:hlinkClick r:id="rId3"/>
              </a:rPr>
              <a:t>https://www.crohn-colitis.nl/wpcontent/uploads/2023/07/Colitis-zusjes.pdf</a:t>
            </a:r>
            <a:endParaRPr lang="nl-NL" dirty="0"/>
          </a:p>
          <a:p>
            <a:r>
              <a:rPr lang="nl-NL" dirty="0">
                <a:hlinkClick r:id="rId4"/>
              </a:rPr>
              <a:t>https://www.crohn-colitis.nl/over-crohn-colitis/inflammatory-bowel-disease-ibd/</a:t>
            </a:r>
            <a:endParaRPr lang="nl-NL" dirty="0"/>
          </a:p>
          <a:p>
            <a:r>
              <a:rPr lang="nl-NL" dirty="0"/>
              <a:t>https://www.janssen.com/netherlands/nl/ibd-en-seksualiteit</a:t>
            </a:r>
          </a:p>
        </p:txBody>
      </p:sp>
    </p:spTree>
    <p:extLst>
      <p:ext uri="{BB962C8B-B14F-4D97-AF65-F5344CB8AC3E}">
        <p14:creationId xmlns:p14="http://schemas.microsoft.com/office/powerpoint/2010/main" val="612050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3A2D6-D6CA-D3CE-0F4D-0F6285E2483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19CB86-95EB-D181-297F-3044CFC47337}"/>
              </a:ext>
            </a:extLst>
          </p:cNvPr>
          <p:cNvSpPr>
            <a:spLocks noGrp="1"/>
          </p:cNvSpPr>
          <p:nvPr>
            <p:ph type="title"/>
          </p:nvPr>
        </p:nvSpPr>
        <p:spPr/>
        <p:txBody>
          <a:bodyPr>
            <a:normAutofit/>
          </a:bodyPr>
          <a:lstStyle/>
          <a:p>
            <a:r>
              <a:rPr lang="nl-NL" dirty="0">
                <a:latin typeface="Arial" pitchFamily="34" charset="0"/>
                <a:cs typeface="Arial" pitchFamily="34" charset="0"/>
              </a:rPr>
              <a:t>Take home </a:t>
            </a:r>
            <a:r>
              <a:rPr lang="nl-NL" dirty="0" err="1">
                <a:latin typeface="Arial" pitchFamily="34" charset="0"/>
                <a:cs typeface="Arial" pitchFamily="34" charset="0"/>
              </a:rPr>
              <a:t>messages</a:t>
            </a:r>
            <a:r>
              <a:rPr lang="nl-NL" dirty="0">
                <a:latin typeface="Arial" pitchFamily="34" charset="0"/>
                <a:cs typeface="Arial" pitchFamily="34" charset="0"/>
              </a:rPr>
              <a:t>:</a:t>
            </a:r>
            <a:br>
              <a:rPr lang="nl-NL" dirty="0">
                <a:latin typeface="Arial" pitchFamily="34" charset="0"/>
                <a:cs typeface="Arial" pitchFamily="34" charset="0"/>
              </a:rPr>
            </a:br>
            <a:r>
              <a:rPr lang="nl-NL" dirty="0">
                <a:latin typeface="Arial" pitchFamily="34" charset="0"/>
                <a:cs typeface="Arial" pitchFamily="34" charset="0"/>
              </a:rPr>
              <a:t>Succes factoren</a:t>
            </a:r>
          </a:p>
        </p:txBody>
      </p:sp>
      <p:sp>
        <p:nvSpPr>
          <p:cNvPr id="3" name="Tijdelijke aanduiding voor inhoud 2">
            <a:extLst>
              <a:ext uri="{FF2B5EF4-FFF2-40B4-BE49-F238E27FC236}">
                <a16:creationId xmlns:a16="http://schemas.microsoft.com/office/drawing/2014/main" id="{553EB4D2-8961-07E6-4277-227D3D976490}"/>
              </a:ext>
            </a:extLst>
          </p:cNvPr>
          <p:cNvSpPr>
            <a:spLocks noGrp="1"/>
          </p:cNvSpPr>
          <p:nvPr>
            <p:ph idx="1"/>
          </p:nvPr>
        </p:nvSpPr>
        <p:spPr/>
        <p:txBody>
          <a:bodyPr>
            <a:normAutofit/>
          </a:bodyPr>
          <a:lstStyle/>
          <a:p>
            <a:r>
              <a:rPr lang="nl-NL" dirty="0">
                <a:latin typeface="Arial" pitchFamily="34" charset="0"/>
                <a:cs typeface="Arial" pitchFamily="34" charset="0"/>
              </a:rPr>
              <a:t>Communicatie</a:t>
            </a:r>
          </a:p>
          <a:p>
            <a:pPr lvl="1"/>
            <a:r>
              <a:rPr lang="nl-NL" dirty="0">
                <a:latin typeface="Arial" pitchFamily="34" charset="0"/>
                <a:cs typeface="Arial" pitchFamily="34" charset="0"/>
              </a:rPr>
              <a:t>Elkaar kunnen horen en verstaan</a:t>
            </a:r>
          </a:p>
          <a:p>
            <a:pPr lvl="1"/>
            <a:r>
              <a:rPr lang="nl-NL" dirty="0">
                <a:latin typeface="Arial" pitchFamily="34" charset="0"/>
                <a:cs typeface="Arial" pitchFamily="34" charset="0"/>
              </a:rPr>
              <a:t>Wederzijds respect maar juist ook voor jezelf!</a:t>
            </a:r>
          </a:p>
          <a:p>
            <a:r>
              <a:rPr lang="nl-NL" dirty="0">
                <a:latin typeface="Arial" pitchFamily="34" charset="0"/>
                <a:cs typeface="Arial" pitchFamily="34" charset="0"/>
              </a:rPr>
              <a:t>Creativiteit</a:t>
            </a:r>
          </a:p>
          <a:p>
            <a:pPr lvl="1"/>
            <a:r>
              <a:rPr lang="nl-NL" dirty="0">
                <a:latin typeface="Arial" pitchFamily="34" charset="0"/>
                <a:cs typeface="Arial" pitchFamily="34" charset="0"/>
              </a:rPr>
              <a:t>Verwachtingen kunnen bijstellen</a:t>
            </a:r>
          </a:p>
          <a:p>
            <a:pPr lvl="1"/>
            <a:r>
              <a:rPr lang="nl-NL" dirty="0">
                <a:latin typeface="Arial" pitchFamily="34" charset="0"/>
                <a:cs typeface="Arial" pitchFamily="34" charset="0"/>
              </a:rPr>
              <a:t>Vaste patronen kunnen verlaten</a:t>
            </a:r>
          </a:p>
          <a:p>
            <a:pPr lvl="1"/>
            <a:r>
              <a:rPr lang="nl-NL" dirty="0">
                <a:latin typeface="Arial" pitchFamily="34" charset="0"/>
                <a:cs typeface="Arial" pitchFamily="34" charset="0"/>
              </a:rPr>
              <a:t>Open kunnen staan voor nieuwe ervaringen</a:t>
            </a:r>
          </a:p>
          <a:p>
            <a:pPr lvl="1"/>
            <a:r>
              <a:rPr lang="nl-NL" dirty="0">
                <a:latin typeface="Arial" pitchFamily="34" charset="0"/>
                <a:cs typeface="Arial" pitchFamily="34" charset="0"/>
              </a:rPr>
              <a:t>Van doelgericht naar pleziergericht</a:t>
            </a:r>
          </a:p>
          <a:p>
            <a:pPr lvl="1"/>
            <a:endParaRPr lang="nl-NL" dirty="0">
              <a:latin typeface="Arial" pitchFamily="34" charset="0"/>
              <a:cs typeface="Arial" pitchFamily="34" charset="0"/>
            </a:endParaRPr>
          </a:p>
          <a:p>
            <a:pPr marL="457200" lvl="1" indent="0">
              <a:buNone/>
            </a:pPr>
            <a:r>
              <a:rPr lang="nl-NL" i="1" dirty="0">
                <a:latin typeface="Arial" pitchFamily="34" charset="0"/>
                <a:cs typeface="Arial" pitchFamily="34" charset="0"/>
              </a:rPr>
              <a:t>Doe het met plezier of doe het niet!</a:t>
            </a:r>
          </a:p>
          <a:p>
            <a:endParaRPr lang="nl-NL" dirty="0">
              <a:latin typeface="Arial" pitchFamily="34" charset="0"/>
              <a:cs typeface="Arial" pitchFamily="34" charset="0"/>
            </a:endParaRPr>
          </a:p>
        </p:txBody>
      </p:sp>
    </p:spTree>
    <p:extLst>
      <p:ext uri="{BB962C8B-B14F-4D97-AF65-F5344CB8AC3E}">
        <p14:creationId xmlns:p14="http://schemas.microsoft.com/office/powerpoint/2010/main" val="1656719807"/>
      </p:ext>
    </p:extLst>
  </p:cSld>
  <p:clrMapOvr>
    <a:masterClrMapping/>
  </p:clrMapOvr>
</p:sld>
</file>

<file path=ppt/theme/theme1.xml><?xml version="1.0" encoding="utf-8"?>
<a:theme xmlns:a="http://schemas.openxmlformats.org/drawingml/2006/main" name="Antonius ziekenhuis">
  <a:themeElements>
    <a:clrScheme name="Sjabloon Ziekenhuis presentatie (screen) 1">
      <a:dk1>
        <a:srgbClr val="656667"/>
      </a:dk1>
      <a:lt1>
        <a:srgbClr val="FFFFFF"/>
      </a:lt1>
      <a:dk2>
        <a:srgbClr val="840054"/>
      </a:dk2>
      <a:lt2>
        <a:srgbClr val="B4AAAA"/>
      </a:lt2>
      <a:accent1>
        <a:srgbClr val="AA735A"/>
      </a:accent1>
      <a:accent2>
        <a:srgbClr val="644B4B"/>
      </a:accent2>
      <a:accent3>
        <a:srgbClr val="FFFFFF"/>
      </a:accent3>
      <a:accent4>
        <a:srgbClr val="555657"/>
      </a:accent4>
      <a:accent5>
        <a:srgbClr val="D2BCB5"/>
      </a:accent5>
      <a:accent6>
        <a:srgbClr val="5A4343"/>
      </a:accent6>
      <a:hlink>
        <a:srgbClr val="F26522"/>
      </a:hlink>
      <a:folHlink>
        <a:srgbClr val="F79E71"/>
      </a:folHlink>
    </a:clrScheme>
    <a:fontScheme name="Sjabloon Ziekenhuis presentatie (scree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36000" tIns="36000" rIns="36000" bIns="360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36000" tIns="36000" rIns="36000" bIns="360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Sjabloon Ziekenhuis presentatie (screen) 1">
        <a:dk1>
          <a:srgbClr val="656667"/>
        </a:dk1>
        <a:lt1>
          <a:srgbClr val="FFFFFF"/>
        </a:lt1>
        <a:dk2>
          <a:srgbClr val="840054"/>
        </a:dk2>
        <a:lt2>
          <a:srgbClr val="B4AAAA"/>
        </a:lt2>
        <a:accent1>
          <a:srgbClr val="AA735A"/>
        </a:accent1>
        <a:accent2>
          <a:srgbClr val="644B4B"/>
        </a:accent2>
        <a:accent3>
          <a:srgbClr val="FFFFFF"/>
        </a:accent3>
        <a:accent4>
          <a:srgbClr val="555657"/>
        </a:accent4>
        <a:accent5>
          <a:srgbClr val="D2BCB5"/>
        </a:accent5>
        <a:accent6>
          <a:srgbClr val="5A4343"/>
        </a:accent6>
        <a:hlink>
          <a:srgbClr val="F26522"/>
        </a:hlink>
        <a:folHlink>
          <a:srgbClr val="F79E7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ntonius ziekenhuis" id="{6367DB06-E8A4-4003-8F01-6D9029E63F76}" vid="{95707851-525B-418B-ACC3-30433FE10F32}"/>
    </a:ext>
  </a:extLst>
</a:theme>
</file>

<file path=ppt/theme/theme2.xml><?xml version="1.0" encoding="utf-8"?>
<a:theme xmlns:a="http://schemas.openxmlformats.org/drawingml/2006/main" name="1_Antonius ziekenhuis">
  <a:themeElements>
    <a:clrScheme name="Sjabloon Ziekenhuis presentatie (screen) 1">
      <a:dk1>
        <a:srgbClr val="656667"/>
      </a:dk1>
      <a:lt1>
        <a:srgbClr val="FFFFFF"/>
      </a:lt1>
      <a:dk2>
        <a:srgbClr val="840054"/>
      </a:dk2>
      <a:lt2>
        <a:srgbClr val="B4AAAA"/>
      </a:lt2>
      <a:accent1>
        <a:srgbClr val="AA735A"/>
      </a:accent1>
      <a:accent2>
        <a:srgbClr val="644B4B"/>
      </a:accent2>
      <a:accent3>
        <a:srgbClr val="FFFFFF"/>
      </a:accent3>
      <a:accent4>
        <a:srgbClr val="555657"/>
      </a:accent4>
      <a:accent5>
        <a:srgbClr val="D2BCB5"/>
      </a:accent5>
      <a:accent6>
        <a:srgbClr val="5A4343"/>
      </a:accent6>
      <a:hlink>
        <a:srgbClr val="F26522"/>
      </a:hlink>
      <a:folHlink>
        <a:srgbClr val="F79E71"/>
      </a:folHlink>
    </a:clrScheme>
    <a:fontScheme name="Sjabloon Ziekenhuis presentatie (scree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36000" tIns="36000" rIns="36000" bIns="360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36000" tIns="36000" rIns="36000" bIns="360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Sjabloon Ziekenhuis presentatie (screen) 1">
        <a:dk1>
          <a:srgbClr val="656667"/>
        </a:dk1>
        <a:lt1>
          <a:srgbClr val="FFFFFF"/>
        </a:lt1>
        <a:dk2>
          <a:srgbClr val="840054"/>
        </a:dk2>
        <a:lt2>
          <a:srgbClr val="B4AAAA"/>
        </a:lt2>
        <a:accent1>
          <a:srgbClr val="AA735A"/>
        </a:accent1>
        <a:accent2>
          <a:srgbClr val="644B4B"/>
        </a:accent2>
        <a:accent3>
          <a:srgbClr val="FFFFFF"/>
        </a:accent3>
        <a:accent4>
          <a:srgbClr val="555657"/>
        </a:accent4>
        <a:accent5>
          <a:srgbClr val="D2BCB5"/>
        </a:accent5>
        <a:accent6>
          <a:srgbClr val="5A4343"/>
        </a:accent6>
        <a:hlink>
          <a:srgbClr val="F26522"/>
        </a:hlink>
        <a:folHlink>
          <a:srgbClr val="F79E7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ntonius ziekenhuis" id="{6367DB06-E8A4-4003-8F01-6D9029E63F76}" vid="{95707851-525B-418B-ACC3-30433FE10F32}"/>
    </a:ext>
  </a:extLst>
</a:theme>
</file>

<file path=ppt/theme/theme3.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92D11396777C4B817AD4F8836245F3" ma:contentTypeVersion="14" ma:contentTypeDescription="Een nieuw document maken." ma:contentTypeScope="" ma:versionID="9a83935e033fa897416caa690184225d">
  <xsd:schema xmlns:xsd="http://www.w3.org/2001/XMLSchema" xmlns:xs="http://www.w3.org/2001/XMLSchema" xmlns:p="http://schemas.microsoft.com/office/2006/metadata/properties" xmlns:ns2="b7305f12-a696-449c-8342-14be4fc1b6b8" xmlns:ns3="02094cbc-7d7f-48b1-9ec9-275cde5461ed" targetNamespace="http://schemas.microsoft.com/office/2006/metadata/properties" ma:root="true" ma:fieldsID="c6e9a3b17c856f9fe593cc3e6691c60b" ns2:_="" ns3:_="">
    <xsd:import namespace="b7305f12-a696-449c-8342-14be4fc1b6b8"/>
    <xsd:import namespace="02094cbc-7d7f-48b1-9ec9-275cde5461e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305f12-a696-449c-8342-14be4fc1b6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42ea308a-5a62-46ce-b754-53f9e1d4674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094cbc-7d7f-48b1-9ec9-275cde5461e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7822f05-af57-4c64-a456-cc20f0001672}" ma:internalName="TaxCatchAll" ma:showField="CatchAllData" ma:web="02094cbc-7d7f-48b1-9ec9-275cde5461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7305f12-a696-449c-8342-14be4fc1b6b8">
      <Terms xmlns="http://schemas.microsoft.com/office/infopath/2007/PartnerControls"/>
    </lcf76f155ced4ddcb4097134ff3c332f>
    <TaxCatchAll xmlns="02094cbc-7d7f-48b1-9ec9-275cde5461ed" xsi:nil="true"/>
  </documentManagement>
</p:properties>
</file>

<file path=customXml/itemProps1.xml><?xml version="1.0" encoding="utf-8"?>
<ds:datastoreItem xmlns:ds="http://schemas.openxmlformats.org/officeDocument/2006/customXml" ds:itemID="{BAF58F00-F9DC-4FC6-B450-AF3F625186D8}"/>
</file>

<file path=customXml/itemProps2.xml><?xml version="1.0" encoding="utf-8"?>
<ds:datastoreItem xmlns:ds="http://schemas.openxmlformats.org/officeDocument/2006/customXml" ds:itemID="{93A25EE1-E9F4-481B-8398-6E4FB9F9C8B7}"/>
</file>

<file path=customXml/itemProps3.xml><?xml version="1.0" encoding="utf-8"?>
<ds:datastoreItem xmlns:ds="http://schemas.openxmlformats.org/officeDocument/2006/customXml" ds:itemID="{1F8B1571-7966-4BF6-8304-A453A5D3A61A}"/>
</file>

<file path=docProps/app.xml><?xml version="1.0" encoding="utf-8"?>
<Properties xmlns="http://schemas.openxmlformats.org/officeDocument/2006/extended-properties" xmlns:vt="http://schemas.openxmlformats.org/officeDocument/2006/docPropsVTypes">
  <Template>Antonius ziekenhuis</Template>
  <TotalTime>6285</TotalTime>
  <Words>2338</Words>
  <Application>Microsoft Office PowerPoint</Application>
  <PresentationFormat>Diavoorstelling (4:3)</PresentationFormat>
  <Paragraphs>405</Paragraphs>
  <Slides>57</Slides>
  <Notes>2</Notes>
  <HiddenSlides>0</HiddenSlides>
  <MMClips>0</MMClips>
  <ScaleCrop>false</ScaleCrop>
  <HeadingPairs>
    <vt:vector size="8" baseType="variant">
      <vt:variant>
        <vt:lpstr>Gebruikte lettertypen</vt:lpstr>
      </vt:variant>
      <vt:variant>
        <vt:i4>8</vt:i4>
      </vt:variant>
      <vt:variant>
        <vt:lpstr>Thema</vt:lpstr>
      </vt:variant>
      <vt:variant>
        <vt:i4>3</vt:i4>
      </vt:variant>
      <vt:variant>
        <vt:lpstr>Ingesloten OLE-bronprogramma's</vt:lpstr>
      </vt:variant>
      <vt:variant>
        <vt:i4>1</vt:i4>
      </vt:variant>
      <vt:variant>
        <vt:lpstr>Diatitels</vt:lpstr>
      </vt:variant>
      <vt:variant>
        <vt:i4>57</vt:i4>
      </vt:variant>
    </vt:vector>
  </HeadingPairs>
  <TitlesOfParts>
    <vt:vector size="69" baseType="lpstr">
      <vt:lpstr>Arial</vt:lpstr>
      <vt:lpstr>Calibri</vt:lpstr>
      <vt:lpstr>Calibri Light</vt:lpstr>
      <vt:lpstr>Open Sans</vt:lpstr>
      <vt:lpstr>Tahoma</vt:lpstr>
      <vt:lpstr>Times New Roman</vt:lpstr>
      <vt:lpstr>var(--header)</vt:lpstr>
      <vt:lpstr>Verdana</vt:lpstr>
      <vt:lpstr>Antonius ziekenhuis</vt:lpstr>
      <vt:lpstr>1_Antonius ziekenhuis</vt:lpstr>
      <vt:lpstr>Office Theme</vt:lpstr>
      <vt:lpstr>Slide</vt:lpstr>
      <vt:lpstr>IBD en Seksuele Gezondheid</vt:lpstr>
      <vt:lpstr>Anneke van Loevesijn</vt:lpstr>
      <vt:lpstr>IBD en Seksuele Gezondheid</vt:lpstr>
      <vt:lpstr>IBD…?</vt:lpstr>
      <vt:lpstr>PowerPoint-presentatie</vt:lpstr>
      <vt:lpstr>Seksuoloog NVVS?</vt:lpstr>
      <vt:lpstr>PowerPoint-presentatie</vt:lpstr>
      <vt:lpstr>Gebruikt:</vt:lpstr>
      <vt:lpstr>Take home messages: Succes factoren</vt:lpstr>
      <vt:lpstr>Vraag aan u…. </vt:lpstr>
      <vt:lpstr>PowerPoint-presentatie</vt:lpstr>
      <vt:lpstr>Met dank aan projectgroep van Crohn en Colitis.NL  (W. van Erp) </vt:lpstr>
      <vt:lpstr>Vraag aan u</vt:lpstr>
      <vt:lpstr> Patiënt</vt:lpstr>
      <vt:lpstr> Hulpverlener….</vt:lpstr>
      <vt:lpstr>Waarom praten over seks?</vt:lpstr>
      <vt:lpstr>Voordelen van seks</vt:lpstr>
      <vt:lpstr>Andere voordelen van “goede” seks (intimiteit)</vt:lpstr>
      <vt:lpstr>PowerPoint-presentatie</vt:lpstr>
      <vt:lpstr>PowerPoint-presentatie</vt:lpstr>
      <vt:lpstr>PowerPoint-presentatie</vt:lpstr>
      <vt:lpstr>PowerPoint-presentatie</vt:lpstr>
      <vt:lpstr>Communicatie</vt:lpstr>
      <vt:lpstr>Eva, 28 jaar</vt:lpstr>
      <vt:lpstr>Vraag aan u</vt:lpstr>
      <vt:lpstr>Ellen</vt:lpstr>
      <vt:lpstr>Frits</vt:lpstr>
      <vt:lpstr>Vraag aan U:</vt:lpstr>
      <vt:lpstr>Vraag aan U:</vt:lpstr>
      <vt:lpstr>Waarom hebben we seks ….…</vt:lpstr>
      <vt:lpstr>Hoe werkt seks?</vt:lpstr>
      <vt:lpstr>Hoe werkt seks?</vt:lpstr>
      <vt:lpstr>PowerPoint-presentatie</vt:lpstr>
      <vt:lpstr>Bij de man</vt:lpstr>
      <vt:lpstr>Bij de vrouw</vt:lpstr>
      <vt:lpstr>Verschillen man en vrouw Niet beter of slechter….</vt:lpstr>
      <vt:lpstr>Verschillen man en vrouw Niet beter of slechter….</vt:lpstr>
      <vt:lpstr>   Testosteron</vt:lpstr>
      <vt:lpstr>Hoe zit dat dan later bij seks…</vt:lpstr>
      <vt:lpstr>Verstoring van de zin</vt:lpstr>
      <vt:lpstr>Verstoring van de opwinding</vt:lpstr>
      <vt:lpstr>Verstoring van het orgasme</vt:lpstr>
      <vt:lpstr>Seks bij IBD  (Infectious Bowel diseases)</vt:lpstr>
      <vt:lpstr>Hoge bekkenbodem spierspanning</vt:lpstr>
      <vt:lpstr>Emotionele effecten</vt:lpstr>
      <vt:lpstr>Medicatie</vt:lpstr>
      <vt:lpstr>Seksuele verstoring… wat is er aan te doen</vt:lpstr>
      <vt:lpstr>Nog geen partner….</vt:lpstr>
      <vt:lpstr>Bevestigende factoren</vt:lpstr>
      <vt:lpstr>Tips en trics</vt:lpstr>
      <vt:lpstr>PowerPoint-presentatie</vt:lpstr>
      <vt:lpstr>Weegschaal model … </vt:lpstr>
      <vt:lpstr>Woet Gianotten</vt:lpstr>
      <vt:lpstr>Succes factoren</vt:lpstr>
      <vt:lpstr>PowerPoint-presentatie</vt:lpstr>
      <vt:lpstr>Zo kan het ook …</vt:lpstr>
      <vt:lpstr>Dank voor uw aandacht…..</vt:lpstr>
    </vt:vector>
  </TitlesOfParts>
  <Company>Hunter Repacker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Gebruiker</dc:creator>
  <cp:lastModifiedBy>Anneke van Loevesijn</cp:lastModifiedBy>
  <cp:revision>44</cp:revision>
  <cp:lastPrinted>2019-01-21T20:50:31Z</cp:lastPrinted>
  <dcterms:created xsi:type="dcterms:W3CDTF">2019-01-13T21:39:52Z</dcterms:created>
  <dcterms:modified xsi:type="dcterms:W3CDTF">2026-04-11T09:47:02Z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0x0101001792D11396777C4B817AD4F8836245F3</vt:lpwstr>
  </property>
</Properties>
</file>